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63" r:id="rId2"/>
    <p:sldId id="2106" r:id="rId3"/>
    <p:sldId id="266" r:id="rId4"/>
    <p:sldId id="2476" r:id="rId5"/>
    <p:sldId id="2480" r:id="rId6"/>
    <p:sldId id="275" r:id="rId7"/>
    <p:sldId id="569" r:id="rId8"/>
    <p:sldId id="2061" r:id="rId9"/>
    <p:sldId id="2062" r:id="rId10"/>
    <p:sldId id="2065" r:id="rId11"/>
    <p:sldId id="298" r:id="rId12"/>
    <p:sldId id="2481" r:id="rId13"/>
    <p:sldId id="1999" r:id="rId14"/>
    <p:sldId id="2039" r:id="rId15"/>
    <p:sldId id="2482" r:id="rId16"/>
    <p:sldId id="1998" r:id="rId17"/>
    <p:sldId id="2089" r:id="rId18"/>
    <p:sldId id="2076" r:id="rId19"/>
    <p:sldId id="2483" r:id="rId20"/>
    <p:sldId id="2102" r:id="rId21"/>
    <p:sldId id="2087" r:id="rId22"/>
    <p:sldId id="2484" r:id="rId23"/>
    <p:sldId id="2485" r:id="rId24"/>
    <p:sldId id="2486" r:id="rId25"/>
    <p:sldId id="2477" r:id="rId26"/>
  </p:sldIdLst>
  <p:sldSz cx="12192000" cy="6858000"/>
  <p:notesSz cx="6807200" cy="99393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CC"/>
    <a:srgbClr val="CCECFF"/>
    <a:srgbClr val="E0E87E"/>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4" autoAdjust="0"/>
  </p:normalViewPr>
  <p:slideViewPr>
    <p:cSldViewPr snapToGrid="0">
      <p:cViewPr varScale="1">
        <p:scale>
          <a:sx n="53" d="100"/>
          <a:sy n="53" d="100"/>
        </p:scale>
        <p:origin x="78" y="990"/>
      </p:cViewPr>
      <p:guideLst/>
    </p:cSldViewPr>
  </p:slideViewPr>
  <p:notesTextViewPr>
    <p:cViewPr>
      <p:scale>
        <a:sx n="1" d="1"/>
        <a:sy n="1" d="1"/>
      </p:scale>
      <p:origin x="0" y="0"/>
    </p:cViewPr>
  </p:notesTextViewPr>
  <p:notesViewPr>
    <p:cSldViewPr snapToGrid="0" showGuides="1">
      <p:cViewPr varScale="1">
        <p:scale>
          <a:sx n="88" d="100"/>
          <a:sy n="88"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若尾 勝己" userId="1fabfe1404444970" providerId="LiveId" clId="{4688E892-BA9E-43A6-9E2C-64832AACB9D3}"/>
    <pc:docChg chg="custSel addSld delSld modSld">
      <pc:chgData name="若尾 勝己" userId="1fabfe1404444970" providerId="LiveId" clId="{4688E892-BA9E-43A6-9E2C-64832AACB9D3}" dt="2023-05-31T08:07:15.832" v="1293" actId="20577"/>
      <pc:docMkLst>
        <pc:docMk/>
      </pc:docMkLst>
      <pc:sldChg chg="modSp mod">
        <pc:chgData name="若尾 勝己" userId="1fabfe1404444970" providerId="LiveId" clId="{4688E892-BA9E-43A6-9E2C-64832AACB9D3}" dt="2023-05-31T08:03:40.911" v="1284" actId="20577"/>
        <pc:sldMkLst>
          <pc:docMk/>
          <pc:sldMk cId="4272805816" sldId="263"/>
        </pc:sldMkLst>
        <pc:spChg chg="mod">
          <ac:chgData name="若尾 勝己" userId="1fabfe1404444970" providerId="LiveId" clId="{4688E892-BA9E-43A6-9E2C-64832AACB9D3}" dt="2023-05-31T08:03:40.911" v="1284" actId="20577"/>
          <ac:spMkLst>
            <pc:docMk/>
            <pc:sldMk cId="4272805816" sldId="263"/>
            <ac:spMk id="9" creationId="{00000000-0000-0000-0000-000000000000}"/>
          </ac:spMkLst>
        </pc:spChg>
      </pc:sldChg>
      <pc:sldChg chg="addSp delSp modSp mod">
        <pc:chgData name="若尾 勝己" userId="1fabfe1404444970" providerId="LiveId" clId="{4688E892-BA9E-43A6-9E2C-64832AACB9D3}" dt="2023-05-31T07:14:35.785" v="134" actId="478"/>
        <pc:sldMkLst>
          <pc:docMk/>
          <pc:sldMk cId="1361206692" sldId="266"/>
        </pc:sldMkLst>
        <pc:graphicFrameChg chg="add del mod">
          <ac:chgData name="若尾 勝己" userId="1fabfe1404444970" providerId="LiveId" clId="{4688E892-BA9E-43A6-9E2C-64832AACB9D3}" dt="2023-05-31T07:14:35.785" v="134" actId="478"/>
          <ac:graphicFrameMkLst>
            <pc:docMk/>
            <pc:sldMk cId="1361206692" sldId="266"/>
            <ac:graphicFrameMk id="8" creationId="{D71F6A6B-1BE2-D5B6-7B64-46CF98282C02}"/>
          </ac:graphicFrameMkLst>
        </pc:graphicFrameChg>
      </pc:sldChg>
      <pc:sldChg chg="addSp delSp modSp mod">
        <pc:chgData name="若尾 勝己" userId="1fabfe1404444970" providerId="LiveId" clId="{4688E892-BA9E-43A6-9E2C-64832AACB9D3}" dt="2023-05-31T07:27:22.173" v="406" actId="1076"/>
        <pc:sldMkLst>
          <pc:docMk/>
          <pc:sldMk cId="229317948" sldId="275"/>
        </pc:sldMkLst>
        <pc:spChg chg="mod">
          <ac:chgData name="若尾 勝己" userId="1fabfe1404444970" providerId="LiveId" clId="{4688E892-BA9E-43A6-9E2C-64832AACB9D3}" dt="2023-05-31T07:22:31.538" v="214" actId="20577"/>
          <ac:spMkLst>
            <pc:docMk/>
            <pc:sldMk cId="229317948" sldId="275"/>
            <ac:spMk id="2" creationId="{00000000-0000-0000-0000-000000000000}"/>
          </ac:spMkLst>
        </pc:spChg>
        <pc:spChg chg="del">
          <ac:chgData name="若尾 勝己" userId="1fabfe1404444970" providerId="LiveId" clId="{4688E892-BA9E-43A6-9E2C-64832AACB9D3}" dt="2023-05-31T07:24:39.664" v="315" actId="478"/>
          <ac:spMkLst>
            <pc:docMk/>
            <pc:sldMk cId="229317948" sldId="275"/>
            <ac:spMk id="3" creationId="{C7C9CFFB-8315-4C95-9427-4DD3053598BF}"/>
          </ac:spMkLst>
        </pc:spChg>
        <pc:spChg chg="add mod">
          <ac:chgData name="若尾 勝己" userId="1fabfe1404444970" providerId="LiveId" clId="{4688E892-BA9E-43A6-9E2C-64832AACB9D3}" dt="2023-05-31T07:22:04.644" v="169" actId="20577"/>
          <ac:spMkLst>
            <pc:docMk/>
            <pc:sldMk cId="229317948" sldId="275"/>
            <ac:spMk id="5" creationId="{381C0AF6-B4D7-3B1D-18EC-6EEA14C7A9C0}"/>
          </ac:spMkLst>
        </pc:spChg>
        <pc:spChg chg="add mod">
          <ac:chgData name="若尾 勝己" userId="1fabfe1404444970" providerId="LiveId" clId="{4688E892-BA9E-43A6-9E2C-64832AACB9D3}" dt="2023-05-31T07:27:22.173" v="406" actId="1076"/>
          <ac:spMkLst>
            <pc:docMk/>
            <pc:sldMk cId="229317948" sldId="275"/>
            <ac:spMk id="6" creationId="{EE65631C-8891-190D-9CEB-8754C9308BA6}"/>
          </ac:spMkLst>
        </pc:spChg>
        <pc:spChg chg="add mod">
          <ac:chgData name="若尾 勝己" userId="1fabfe1404444970" providerId="LiveId" clId="{4688E892-BA9E-43A6-9E2C-64832AACB9D3}" dt="2023-05-31T07:26:09.812" v="389" actId="1076"/>
          <ac:spMkLst>
            <pc:docMk/>
            <pc:sldMk cId="229317948" sldId="275"/>
            <ac:spMk id="8" creationId="{8B58AC18-442F-9FA7-AA0E-36C59D778E9E}"/>
          </ac:spMkLst>
        </pc:spChg>
        <pc:spChg chg="add del mod">
          <ac:chgData name="若尾 勝己" userId="1fabfe1404444970" providerId="LiveId" clId="{4688E892-BA9E-43A6-9E2C-64832AACB9D3}" dt="2023-05-31T07:24:43.352" v="316" actId="478"/>
          <ac:spMkLst>
            <pc:docMk/>
            <pc:sldMk cId="229317948" sldId="275"/>
            <ac:spMk id="10" creationId="{B49F9765-F7B0-893E-5443-8008085A3D4D}"/>
          </ac:spMkLst>
        </pc:spChg>
        <pc:spChg chg="mod">
          <ac:chgData name="若尾 勝己" userId="1fabfe1404444970" providerId="LiveId" clId="{4688E892-BA9E-43A6-9E2C-64832AACB9D3}" dt="2023-05-31T07:26:47.290" v="399" actId="1076"/>
          <ac:spMkLst>
            <pc:docMk/>
            <pc:sldMk cId="229317948" sldId="275"/>
            <ac:spMk id="34" creationId="{19CC1804-DD20-4D5A-A411-095493B245A7}"/>
          </ac:spMkLst>
        </pc:spChg>
        <pc:graphicFrameChg chg="add mod modGraphic">
          <ac:chgData name="若尾 勝己" userId="1fabfe1404444970" providerId="LiveId" clId="{4688E892-BA9E-43A6-9E2C-64832AACB9D3}" dt="2023-05-31T07:13:46.860" v="99" actId="207"/>
          <ac:graphicFrameMkLst>
            <pc:docMk/>
            <pc:sldMk cId="229317948" sldId="275"/>
            <ac:graphicFrameMk id="4" creationId="{8E789497-A77E-E789-5B17-5C5FA4F1A753}"/>
          </ac:graphicFrameMkLst>
        </pc:graphicFrameChg>
        <pc:graphicFrameChg chg="del">
          <ac:chgData name="若尾 勝己" userId="1fabfe1404444970" providerId="LiveId" clId="{4688E892-BA9E-43A6-9E2C-64832AACB9D3}" dt="2023-05-31T07:13:34.140" v="96" actId="478"/>
          <ac:graphicFrameMkLst>
            <pc:docMk/>
            <pc:sldMk cId="229317948" sldId="275"/>
            <ac:graphicFrameMk id="7" creationId="{D030FC95-101C-40A1-B336-FE7B9EDD0D70}"/>
          </ac:graphicFrameMkLst>
        </pc:graphicFrameChg>
        <pc:picChg chg="mod ord">
          <ac:chgData name="若尾 勝己" userId="1fabfe1404444970" providerId="LiveId" clId="{4688E892-BA9E-43A6-9E2C-64832AACB9D3}" dt="2023-05-31T07:27:10.913" v="404" actId="166"/>
          <ac:picMkLst>
            <pc:docMk/>
            <pc:sldMk cId="229317948" sldId="275"/>
            <ac:picMk id="32" creationId="{0691C23F-61B6-4119-842B-D8719DB8C4C5}"/>
          </ac:picMkLst>
        </pc:picChg>
      </pc:sldChg>
      <pc:sldChg chg="del">
        <pc:chgData name="若尾 勝己" userId="1fabfe1404444970" providerId="LiveId" clId="{4688E892-BA9E-43A6-9E2C-64832AACB9D3}" dt="2023-05-31T06:58:50.822" v="9" actId="47"/>
        <pc:sldMkLst>
          <pc:docMk/>
          <pc:sldMk cId="3833341629" sldId="275"/>
        </pc:sldMkLst>
      </pc:sldChg>
      <pc:sldChg chg="del">
        <pc:chgData name="若尾 勝己" userId="1fabfe1404444970" providerId="LiveId" clId="{4688E892-BA9E-43A6-9E2C-64832AACB9D3}" dt="2023-05-31T06:58:52.667" v="10" actId="47"/>
        <pc:sldMkLst>
          <pc:docMk/>
          <pc:sldMk cId="1398878540" sldId="290"/>
        </pc:sldMkLst>
      </pc:sldChg>
      <pc:sldChg chg="modSp mod">
        <pc:chgData name="若尾 勝己" userId="1fabfe1404444970" providerId="LiveId" clId="{4688E892-BA9E-43A6-9E2C-64832AACB9D3}" dt="2023-05-31T07:52:32.475" v="1156" actId="113"/>
        <pc:sldMkLst>
          <pc:docMk/>
          <pc:sldMk cId="2720989809" sldId="298"/>
        </pc:sldMkLst>
        <pc:spChg chg="mod">
          <ac:chgData name="若尾 勝己" userId="1fabfe1404444970" providerId="LiveId" clId="{4688E892-BA9E-43A6-9E2C-64832AACB9D3}" dt="2023-05-31T07:28:01.035" v="419" actId="20577"/>
          <ac:spMkLst>
            <pc:docMk/>
            <pc:sldMk cId="2720989809" sldId="298"/>
            <ac:spMk id="2" creationId="{0CB974B2-156C-1501-7573-1B1F54107BAC}"/>
          </ac:spMkLst>
        </pc:spChg>
        <pc:spChg chg="mod">
          <ac:chgData name="若尾 勝己" userId="1fabfe1404444970" providerId="LiveId" clId="{4688E892-BA9E-43A6-9E2C-64832AACB9D3}" dt="2023-05-31T07:52:32.475" v="1156" actId="113"/>
          <ac:spMkLst>
            <pc:docMk/>
            <pc:sldMk cId="2720989809" sldId="298"/>
            <ac:spMk id="5" creationId="{9DACD611-9D18-4B99-98D9-D8E9617B41B6}"/>
          </ac:spMkLst>
        </pc:spChg>
        <pc:spChg chg="mod">
          <ac:chgData name="若尾 勝己" userId="1fabfe1404444970" providerId="LiveId" clId="{4688E892-BA9E-43A6-9E2C-64832AACB9D3}" dt="2023-05-31T07:52:26.187" v="1154" actId="20577"/>
          <ac:spMkLst>
            <pc:docMk/>
            <pc:sldMk cId="2720989809" sldId="298"/>
            <ac:spMk id="6147" creationId="{00000000-0000-0000-0000-000000000000}"/>
          </ac:spMkLst>
        </pc:spChg>
      </pc:sldChg>
      <pc:sldChg chg="del">
        <pc:chgData name="若尾 勝己" userId="1fabfe1404444970" providerId="LiveId" clId="{4688E892-BA9E-43A6-9E2C-64832AACB9D3}" dt="2023-05-31T07:11:08.354" v="95" actId="47"/>
        <pc:sldMkLst>
          <pc:docMk/>
          <pc:sldMk cId="2816350770" sldId="323"/>
        </pc:sldMkLst>
      </pc:sldChg>
      <pc:sldChg chg="del">
        <pc:chgData name="若尾 勝己" userId="1fabfe1404444970" providerId="LiveId" clId="{4688E892-BA9E-43A6-9E2C-64832AACB9D3}" dt="2023-05-31T07:11:06.900" v="94" actId="47"/>
        <pc:sldMkLst>
          <pc:docMk/>
          <pc:sldMk cId="3283111997" sldId="558"/>
        </pc:sldMkLst>
      </pc:sldChg>
      <pc:sldChg chg="modSp mod">
        <pc:chgData name="若尾 勝己" userId="1fabfe1404444970" providerId="LiveId" clId="{4688E892-BA9E-43A6-9E2C-64832AACB9D3}" dt="2023-05-31T07:22:09.419" v="172" actId="20577"/>
        <pc:sldMkLst>
          <pc:docMk/>
          <pc:sldMk cId="3102752351" sldId="569"/>
        </pc:sldMkLst>
        <pc:spChg chg="mod">
          <ac:chgData name="若尾 勝己" userId="1fabfe1404444970" providerId="LiveId" clId="{4688E892-BA9E-43A6-9E2C-64832AACB9D3}" dt="2023-05-31T07:22:09.419" v="172" actId="20577"/>
          <ac:spMkLst>
            <pc:docMk/>
            <pc:sldMk cId="3102752351" sldId="569"/>
            <ac:spMk id="4" creationId="{DBD1AFC0-28AD-A045-F876-5471826AF8C3}"/>
          </ac:spMkLst>
        </pc:spChg>
      </pc:sldChg>
      <pc:sldChg chg="modSp mod">
        <pc:chgData name="若尾 勝己" userId="1fabfe1404444970" providerId="LiveId" clId="{4688E892-BA9E-43A6-9E2C-64832AACB9D3}" dt="2023-05-31T07:47:08.225" v="707" actId="20577"/>
        <pc:sldMkLst>
          <pc:docMk/>
          <pc:sldMk cId="2942259757" sldId="1995"/>
        </pc:sldMkLst>
        <pc:spChg chg="mod">
          <ac:chgData name="若尾 勝己" userId="1fabfe1404444970" providerId="LiveId" clId="{4688E892-BA9E-43A6-9E2C-64832AACB9D3}" dt="2023-05-31T07:47:08.225" v="707" actId="20577"/>
          <ac:spMkLst>
            <pc:docMk/>
            <pc:sldMk cId="2942259757" sldId="1995"/>
            <ac:spMk id="2" creationId="{DFB3BB1B-1EF7-475A-B103-3E50E3F56145}"/>
          </ac:spMkLst>
        </pc:spChg>
        <pc:spChg chg="mod">
          <ac:chgData name="若尾 勝己" userId="1fabfe1404444970" providerId="LiveId" clId="{4688E892-BA9E-43A6-9E2C-64832AACB9D3}" dt="2023-05-31T07:28:05.581" v="423" actId="20577"/>
          <ac:spMkLst>
            <pc:docMk/>
            <pc:sldMk cId="2942259757" sldId="1995"/>
            <ac:spMk id="3" creationId="{A9A8B878-F2E0-C05C-06D8-46A43BCE311D}"/>
          </ac:spMkLst>
        </pc:spChg>
      </pc:sldChg>
      <pc:sldChg chg="modSp mod">
        <pc:chgData name="若尾 勝己" userId="1fabfe1404444970" providerId="LiveId" clId="{4688E892-BA9E-43A6-9E2C-64832AACB9D3}" dt="2023-05-31T07:47:44.058" v="779" actId="20577"/>
        <pc:sldMkLst>
          <pc:docMk/>
          <pc:sldMk cId="2294303240" sldId="1998"/>
        </pc:sldMkLst>
        <pc:spChg chg="mod">
          <ac:chgData name="若尾 勝己" userId="1fabfe1404444970" providerId="LiveId" clId="{4688E892-BA9E-43A6-9E2C-64832AACB9D3}" dt="2023-05-31T07:47:44.058" v="779" actId="20577"/>
          <ac:spMkLst>
            <pc:docMk/>
            <pc:sldMk cId="2294303240" sldId="1998"/>
            <ac:spMk id="2" creationId="{08FF42AE-EF04-48F9-9579-65ECAE1195E6}"/>
          </ac:spMkLst>
        </pc:spChg>
        <pc:spChg chg="mod">
          <ac:chgData name="若尾 勝己" userId="1fabfe1404444970" providerId="LiveId" clId="{4688E892-BA9E-43A6-9E2C-64832AACB9D3}" dt="2023-05-31T07:28:36.668" v="443" actId="20577"/>
          <ac:spMkLst>
            <pc:docMk/>
            <pc:sldMk cId="2294303240" sldId="1998"/>
            <ac:spMk id="4" creationId="{6CA2F511-3011-58CA-2FE9-65E47D6D53DD}"/>
          </ac:spMkLst>
        </pc:spChg>
      </pc:sldChg>
      <pc:sldChg chg="modSp mod">
        <pc:chgData name="若尾 勝己" userId="1fabfe1404444970" providerId="LiveId" clId="{4688E892-BA9E-43A6-9E2C-64832AACB9D3}" dt="2023-05-31T07:47:14.144" v="719" actId="20577"/>
        <pc:sldMkLst>
          <pc:docMk/>
          <pc:sldMk cId="1014405756" sldId="1999"/>
        </pc:sldMkLst>
        <pc:spChg chg="mod">
          <ac:chgData name="若尾 勝己" userId="1fabfe1404444970" providerId="LiveId" clId="{4688E892-BA9E-43A6-9E2C-64832AACB9D3}" dt="2023-05-31T07:47:14.144" v="719" actId="20577"/>
          <ac:spMkLst>
            <pc:docMk/>
            <pc:sldMk cId="1014405756" sldId="1999"/>
            <ac:spMk id="3" creationId="{6C19C617-882F-435C-A113-49A9D9C3758E}"/>
          </ac:spMkLst>
        </pc:spChg>
        <pc:spChg chg="mod">
          <ac:chgData name="若尾 勝己" userId="1fabfe1404444970" providerId="LiveId" clId="{4688E892-BA9E-43A6-9E2C-64832AACB9D3}" dt="2023-05-31T07:28:10.099" v="426" actId="20577"/>
          <ac:spMkLst>
            <pc:docMk/>
            <pc:sldMk cId="1014405756" sldId="1999"/>
            <ac:spMk id="5" creationId="{170BCB35-F90C-B1B5-82EA-3AC658D0F76F}"/>
          </ac:spMkLst>
        </pc:spChg>
      </pc:sldChg>
      <pc:sldChg chg="modSp mod">
        <pc:chgData name="若尾 勝己" userId="1fabfe1404444970" providerId="LiveId" clId="{4688E892-BA9E-43A6-9E2C-64832AACB9D3}" dt="2023-05-31T07:47:25.592" v="743" actId="20577"/>
        <pc:sldMkLst>
          <pc:docMk/>
          <pc:sldMk cId="3389825093" sldId="2039"/>
        </pc:sldMkLst>
        <pc:spChg chg="mod">
          <ac:chgData name="若尾 勝己" userId="1fabfe1404444970" providerId="LiveId" clId="{4688E892-BA9E-43A6-9E2C-64832AACB9D3}" dt="2023-05-31T07:47:25.592" v="743" actId="20577"/>
          <ac:spMkLst>
            <pc:docMk/>
            <pc:sldMk cId="3389825093" sldId="2039"/>
            <ac:spMk id="2" creationId="{2AD3F8AC-DF87-498C-B68F-6AF2FDD62DF8}"/>
          </ac:spMkLst>
        </pc:spChg>
        <pc:spChg chg="mod">
          <ac:chgData name="若尾 勝己" userId="1fabfe1404444970" providerId="LiveId" clId="{4688E892-BA9E-43A6-9E2C-64832AACB9D3}" dt="2023-05-31T07:28:19.585" v="432" actId="20577"/>
          <ac:spMkLst>
            <pc:docMk/>
            <pc:sldMk cId="3389825093" sldId="2039"/>
            <ac:spMk id="4" creationId="{DADA8CF5-6762-E641-F243-C2EACCE0E817}"/>
          </ac:spMkLst>
        </pc:spChg>
      </pc:sldChg>
      <pc:sldChg chg="modSp mod">
        <pc:chgData name="若尾 勝己" userId="1fabfe1404444970" providerId="LiveId" clId="{4688E892-BA9E-43A6-9E2C-64832AACB9D3}" dt="2023-05-31T07:27:40.042" v="409" actId="20577"/>
        <pc:sldMkLst>
          <pc:docMk/>
          <pc:sldMk cId="3699253628" sldId="2061"/>
        </pc:sldMkLst>
        <pc:spChg chg="mod">
          <ac:chgData name="若尾 勝己" userId="1fabfe1404444970" providerId="LiveId" clId="{4688E892-BA9E-43A6-9E2C-64832AACB9D3}" dt="2023-05-31T07:27:40.042" v="409" actId="20577"/>
          <ac:spMkLst>
            <pc:docMk/>
            <pc:sldMk cId="3699253628" sldId="2061"/>
            <ac:spMk id="4" creationId="{FC1A72B1-D74B-412D-8F75-EC1CBB60002B}"/>
          </ac:spMkLst>
        </pc:spChg>
      </pc:sldChg>
      <pc:sldChg chg="modSp mod">
        <pc:chgData name="若尾 勝己" userId="1fabfe1404444970" providerId="LiveId" clId="{4688E892-BA9E-43A6-9E2C-64832AACB9D3}" dt="2023-05-31T07:27:45.524" v="412" actId="20577"/>
        <pc:sldMkLst>
          <pc:docMk/>
          <pc:sldMk cId="2357012770" sldId="2062"/>
        </pc:sldMkLst>
        <pc:spChg chg="mod">
          <ac:chgData name="若尾 勝己" userId="1fabfe1404444970" providerId="LiveId" clId="{4688E892-BA9E-43A6-9E2C-64832AACB9D3}" dt="2023-05-31T07:27:45.524" v="412" actId="20577"/>
          <ac:spMkLst>
            <pc:docMk/>
            <pc:sldMk cId="2357012770" sldId="2062"/>
            <ac:spMk id="3" creationId="{CD070E63-5E08-2A61-FB50-0CFFF23E5601}"/>
          </ac:spMkLst>
        </pc:spChg>
      </pc:sldChg>
      <pc:sldChg chg="modSp mod">
        <pc:chgData name="若尾 勝己" userId="1fabfe1404444970" providerId="LiveId" clId="{4688E892-BA9E-43A6-9E2C-64832AACB9D3}" dt="2023-05-31T07:27:54.667" v="415" actId="20577"/>
        <pc:sldMkLst>
          <pc:docMk/>
          <pc:sldMk cId="19080388" sldId="2065"/>
        </pc:sldMkLst>
        <pc:spChg chg="mod">
          <ac:chgData name="若尾 勝己" userId="1fabfe1404444970" providerId="LiveId" clId="{4688E892-BA9E-43A6-9E2C-64832AACB9D3}" dt="2023-05-31T07:27:54.667" v="415" actId="20577"/>
          <ac:spMkLst>
            <pc:docMk/>
            <pc:sldMk cId="19080388" sldId="2065"/>
            <ac:spMk id="7" creationId="{7252ABEA-AEFB-1DF4-FF39-6B1E7406FB2B}"/>
          </ac:spMkLst>
        </pc:spChg>
      </pc:sldChg>
      <pc:sldChg chg="modSp mod">
        <pc:chgData name="若尾 勝己" userId="1fabfe1404444970" providerId="LiveId" clId="{4688E892-BA9E-43A6-9E2C-64832AACB9D3}" dt="2023-05-31T07:48:46.666" v="910" actId="20577"/>
        <pc:sldMkLst>
          <pc:docMk/>
          <pc:sldMk cId="4060228217" sldId="2072"/>
        </pc:sldMkLst>
        <pc:spChg chg="mod">
          <ac:chgData name="若尾 勝己" userId="1fabfe1404444970" providerId="LiveId" clId="{4688E892-BA9E-43A6-9E2C-64832AACB9D3}" dt="2023-05-31T07:29:03.990" v="465" actId="20577"/>
          <ac:spMkLst>
            <pc:docMk/>
            <pc:sldMk cId="4060228217" sldId="2072"/>
            <ac:spMk id="3" creationId="{164FAB2B-5B91-6F55-C6F5-CFBD17D73A93}"/>
          </ac:spMkLst>
        </pc:spChg>
        <pc:spChg chg="mod">
          <ac:chgData name="若尾 勝己" userId="1fabfe1404444970" providerId="LiveId" clId="{4688E892-BA9E-43A6-9E2C-64832AACB9D3}" dt="2023-05-31T07:48:46.666" v="910" actId="20577"/>
          <ac:spMkLst>
            <pc:docMk/>
            <pc:sldMk cId="4060228217" sldId="2072"/>
            <ac:spMk id="7" creationId="{8A97BBB8-2097-41DB-9385-9C4845AE3D31}"/>
          </ac:spMkLst>
        </pc:spChg>
      </pc:sldChg>
      <pc:sldChg chg="modSp mod">
        <pc:chgData name="若尾 勝己" userId="1fabfe1404444970" providerId="LiveId" clId="{4688E892-BA9E-43A6-9E2C-64832AACB9D3}" dt="2023-05-31T07:48:07.595" v="825" actId="20577"/>
        <pc:sldMkLst>
          <pc:docMk/>
          <pc:sldMk cId="2246965261" sldId="2076"/>
        </pc:sldMkLst>
        <pc:spChg chg="mod">
          <ac:chgData name="若尾 勝己" userId="1fabfe1404444970" providerId="LiveId" clId="{4688E892-BA9E-43A6-9E2C-64832AACB9D3}" dt="2023-05-31T07:48:07.595" v="825" actId="20577"/>
          <ac:spMkLst>
            <pc:docMk/>
            <pc:sldMk cId="2246965261" sldId="2076"/>
            <ac:spMk id="2" creationId="{08FF42AE-EF04-48F9-9579-65ECAE1195E6}"/>
          </ac:spMkLst>
        </pc:spChg>
        <pc:spChg chg="mod">
          <ac:chgData name="若尾 勝己" userId="1fabfe1404444970" providerId="LiveId" clId="{4688E892-BA9E-43A6-9E2C-64832AACB9D3}" dt="2023-05-31T07:28:56.146" v="459" actId="20577"/>
          <ac:spMkLst>
            <pc:docMk/>
            <pc:sldMk cId="2246965261" sldId="2076"/>
            <ac:spMk id="4" creationId="{C3DED5BA-FDA8-626E-2761-BCCCEAF84246}"/>
          </ac:spMkLst>
        </pc:spChg>
      </pc:sldChg>
      <pc:sldChg chg="modSp mod">
        <pc:chgData name="若尾 勝己" userId="1fabfe1404444970" providerId="LiveId" clId="{4688E892-BA9E-43A6-9E2C-64832AACB9D3}" dt="2023-05-31T07:49:25.808" v="1016" actId="20577"/>
        <pc:sldMkLst>
          <pc:docMk/>
          <pc:sldMk cId="3567262987" sldId="2086"/>
        </pc:sldMkLst>
        <pc:spChg chg="mod">
          <ac:chgData name="若尾 勝己" userId="1fabfe1404444970" providerId="LiveId" clId="{4688E892-BA9E-43A6-9E2C-64832AACB9D3}" dt="2023-05-31T07:49:25.808" v="1016" actId="20577"/>
          <ac:spMkLst>
            <pc:docMk/>
            <pc:sldMk cId="3567262987" sldId="2086"/>
            <ac:spMk id="4" creationId="{3348DA0A-7BBC-4480-99A8-2D0043BF1352}"/>
          </ac:spMkLst>
        </pc:spChg>
        <pc:spChg chg="mod">
          <ac:chgData name="若尾 勝己" userId="1fabfe1404444970" providerId="LiveId" clId="{4688E892-BA9E-43A6-9E2C-64832AACB9D3}" dt="2023-05-31T07:29:08.028" v="468" actId="20577"/>
          <ac:spMkLst>
            <pc:docMk/>
            <pc:sldMk cId="3567262987" sldId="2086"/>
            <ac:spMk id="6" creationId="{C7577762-8528-BABA-2C60-583589894AA5}"/>
          </ac:spMkLst>
        </pc:spChg>
      </pc:sldChg>
      <pc:sldChg chg="modSp mod">
        <pc:chgData name="若尾 勝己" userId="1fabfe1404444970" providerId="LiveId" clId="{4688E892-BA9E-43A6-9E2C-64832AACB9D3}" dt="2023-05-31T07:49:05.617" v="958" actId="20577"/>
        <pc:sldMkLst>
          <pc:docMk/>
          <pc:sldMk cId="2980377421" sldId="2087"/>
        </pc:sldMkLst>
        <pc:spChg chg="mod">
          <ac:chgData name="若尾 勝己" userId="1fabfe1404444970" providerId="LiveId" clId="{4688E892-BA9E-43A6-9E2C-64832AACB9D3}" dt="2023-05-31T07:49:05.617" v="958" actId="20577"/>
          <ac:spMkLst>
            <pc:docMk/>
            <pc:sldMk cId="2980377421" sldId="2087"/>
            <ac:spMk id="2" creationId="{49220C4D-63F7-4208-BBEB-3782100D8D43}"/>
          </ac:spMkLst>
        </pc:spChg>
        <pc:spChg chg="mod">
          <ac:chgData name="若尾 勝己" userId="1fabfe1404444970" providerId="LiveId" clId="{4688E892-BA9E-43A6-9E2C-64832AACB9D3}" dt="2023-05-31T07:28:59.953" v="462" actId="20577"/>
          <ac:spMkLst>
            <pc:docMk/>
            <pc:sldMk cId="2980377421" sldId="2087"/>
            <ac:spMk id="20" creationId="{CF36A24A-B710-5297-6CFF-3C6798E7827D}"/>
          </ac:spMkLst>
        </pc:spChg>
      </pc:sldChg>
      <pc:sldChg chg="modSp mod">
        <pc:chgData name="若尾 勝己" userId="1fabfe1404444970" providerId="LiveId" clId="{4688E892-BA9E-43A6-9E2C-64832AACB9D3}" dt="2023-05-31T07:47:36.992" v="767" actId="20577"/>
        <pc:sldMkLst>
          <pc:docMk/>
          <pc:sldMk cId="2940091742" sldId="2088"/>
        </pc:sldMkLst>
        <pc:spChg chg="mod">
          <ac:chgData name="若尾 勝己" userId="1fabfe1404444970" providerId="LiveId" clId="{4688E892-BA9E-43A6-9E2C-64832AACB9D3}" dt="2023-05-31T07:47:36.992" v="767" actId="20577"/>
          <ac:spMkLst>
            <pc:docMk/>
            <pc:sldMk cId="2940091742" sldId="2088"/>
            <ac:spMk id="2" creationId="{2AD3F8AC-DF87-498C-B68F-6AF2FDD62DF8}"/>
          </ac:spMkLst>
        </pc:spChg>
        <pc:spChg chg="mod">
          <ac:chgData name="若尾 勝己" userId="1fabfe1404444970" providerId="LiveId" clId="{4688E892-BA9E-43A6-9E2C-64832AACB9D3}" dt="2023-05-31T07:28:30.386" v="438" actId="20577"/>
          <ac:spMkLst>
            <pc:docMk/>
            <pc:sldMk cId="2940091742" sldId="2088"/>
            <ac:spMk id="3" creationId="{4DEC5499-FC2E-6482-8E5D-CA65D17C485B}"/>
          </ac:spMkLst>
        </pc:spChg>
      </pc:sldChg>
      <pc:sldChg chg="modSp mod">
        <pc:chgData name="若尾 勝己" userId="1fabfe1404444970" providerId="LiveId" clId="{4688E892-BA9E-43A6-9E2C-64832AACB9D3}" dt="2023-05-31T07:48:02.354" v="814" actId="20577"/>
        <pc:sldMkLst>
          <pc:docMk/>
          <pc:sldMk cId="4178366325" sldId="2089"/>
        </pc:sldMkLst>
        <pc:spChg chg="mod">
          <ac:chgData name="若尾 勝己" userId="1fabfe1404444970" providerId="LiveId" clId="{4688E892-BA9E-43A6-9E2C-64832AACB9D3}" dt="2023-05-31T07:48:02.354" v="814" actId="20577"/>
          <ac:spMkLst>
            <pc:docMk/>
            <pc:sldMk cId="4178366325" sldId="2089"/>
            <ac:spMk id="2" creationId="{08FF42AE-EF04-48F9-9579-65ECAE1195E6}"/>
          </ac:spMkLst>
        </pc:spChg>
        <pc:spChg chg="mod">
          <ac:chgData name="若尾 勝己" userId="1fabfe1404444970" providerId="LiveId" clId="{4688E892-BA9E-43A6-9E2C-64832AACB9D3}" dt="2023-05-31T07:28:51.530" v="454" actId="20577"/>
          <ac:spMkLst>
            <pc:docMk/>
            <pc:sldMk cId="4178366325" sldId="2089"/>
            <ac:spMk id="3" creationId="{9AC3C162-8028-E9B3-F94B-202F1F635048}"/>
          </ac:spMkLst>
        </pc:spChg>
      </pc:sldChg>
      <pc:sldChg chg="del">
        <pc:chgData name="若尾 勝己" userId="1fabfe1404444970" providerId="LiveId" clId="{4688E892-BA9E-43A6-9E2C-64832AACB9D3}" dt="2023-05-31T06:58:03.964" v="0" actId="47"/>
        <pc:sldMkLst>
          <pc:docMk/>
          <pc:sldMk cId="576539670" sldId="2090"/>
        </pc:sldMkLst>
      </pc:sldChg>
      <pc:sldChg chg="del">
        <pc:chgData name="若尾 勝己" userId="1fabfe1404444970" providerId="LiveId" clId="{4688E892-BA9E-43A6-9E2C-64832AACB9D3}" dt="2023-05-31T06:58:04.763" v="1" actId="47"/>
        <pc:sldMkLst>
          <pc:docMk/>
          <pc:sldMk cId="2786544342" sldId="2092"/>
        </pc:sldMkLst>
      </pc:sldChg>
      <pc:sldChg chg="del">
        <pc:chgData name="若尾 勝己" userId="1fabfe1404444970" providerId="LiveId" clId="{4688E892-BA9E-43A6-9E2C-64832AACB9D3}" dt="2023-05-31T06:58:10.943" v="6" actId="47"/>
        <pc:sldMkLst>
          <pc:docMk/>
          <pc:sldMk cId="3103982693" sldId="2093"/>
        </pc:sldMkLst>
      </pc:sldChg>
      <pc:sldChg chg="del">
        <pc:chgData name="若尾 勝己" userId="1fabfe1404444970" providerId="LiveId" clId="{4688E892-BA9E-43A6-9E2C-64832AACB9D3}" dt="2023-05-31T06:58:11.917" v="7" actId="47"/>
        <pc:sldMkLst>
          <pc:docMk/>
          <pc:sldMk cId="3211462893" sldId="2094"/>
        </pc:sldMkLst>
      </pc:sldChg>
      <pc:sldChg chg="del">
        <pc:chgData name="若尾 勝己" userId="1fabfe1404444970" providerId="LiveId" clId="{4688E892-BA9E-43A6-9E2C-64832AACB9D3}" dt="2023-05-31T06:58:05.802" v="2" actId="47"/>
        <pc:sldMkLst>
          <pc:docMk/>
          <pc:sldMk cId="610636889" sldId="2095"/>
        </pc:sldMkLst>
      </pc:sldChg>
      <pc:sldChg chg="del">
        <pc:chgData name="若尾 勝己" userId="1fabfe1404444970" providerId="LiveId" clId="{4688E892-BA9E-43A6-9E2C-64832AACB9D3}" dt="2023-05-31T06:58:07.937" v="3" actId="47"/>
        <pc:sldMkLst>
          <pc:docMk/>
          <pc:sldMk cId="121922865" sldId="2099"/>
        </pc:sldMkLst>
      </pc:sldChg>
      <pc:sldChg chg="del">
        <pc:chgData name="若尾 勝己" userId="1fabfe1404444970" providerId="LiveId" clId="{4688E892-BA9E-43A6-9E2C-64832AACB9D3}" dt="2023-05-31T06:58:08.760" v="4" actId="47"/>
        <pc:sldMkLst>
          <pc:docMk/>
          <pc:sldMk cId="2980511096" sldId="2100"/>
        </pc:sldMkLst>
      </pc:sldChg>
      <pc:sldChg chg="del">
        <pc:chgData name="若尾 勝己" userId="1fabfe1404444970" providerId="LiveId" clId="{4688E892-BA9E-43A6-9E2C-64832AACB9D3}" dt="2023-05-31T06:58:09.408" v="5" actId="47"/>
        <pc:sldMkLst>
          <pc:docMk/>
          <pc:sldMk cId="714671466" sldId="2101"/>
        </pc:sldMkLst>
      </pc:sldChg>
      <pc:sldChg chg="modSp mod">
        <pc:chgData name="若尾 勝己" userId="1fabfe1404444970" providerId="LiveId" clId="{4688E892-BA9E-43A6-9E2C-64832AACB9D3}" dt="2023-05-31T07:47:20.122" v="731" actId="20577"/>
        <pc:sldMkLst>
          <pc:docMk/>
          <pc:sldMk cId="1356852559" sldId="2102"/>
        </pc:sldMkLst>
        <pc:spChg chg="mod">
          <ac:chgData name="若尾 勝己" userId="1fabfe1404444970" providerId="LiveId" clId="{4688E892-BA9E-43A6-9E2C-64832AACB9D3}" dt="2023-05-31T07:28:15.092" v="429" actId="20577"/>
          <ac:spMkLst>
            <pc:docMk/>
            <pc:sldMk cId="1356852559" sldId="2102"/>
            <ac:spMk id="2" creationId="{BA7096FA-D044-01EA-C3D1-91096470C837}"/>
          </ac:spMkLst>
        </pc:spChg>
        <pc:spChg chg="mod">
          <ac:chgData name="若尾 勝己" userId="1fabfe1404444970" providerId="LiveId" clId="{4688E892-BA9E-43A6-9E2C-64832AACB9D3}" dt="2023-05-31T07:47:20.122" v="731" actId="20577"/>
          <ac:spMkLst>
            <pc:docMk/>
            <pc:sldMk cId="1356852559" sldId="2102"/>
            <ac:spMk id="3" creationId="{6C19C617-882F-435C-A113-49A9D9C3758E}"/>
          </ac:spMkLst>
        </pc:spChg>
      </pc:sldChg>
      <pc:sldChg chg="modSp mod">
        <pc:chgData name="若尾 勝己" userId="1fabfe1404444970" providerId="LiveId" clId="{4688E892-BA9E-43A6-9E2C-64832AACB9D3}" dt="2023-05-31T07:47:31.690" v="755" actId="20577"/>
        <pc:sldMkLst>
          <pc:docMk/>
          <pc:sldMk cId="276894469" sldId="2103"/>
        </pc:sldMkLst>
        <pc:spChg chg="mod">
          <ac:chgData name="若尾 勝己" userId="1fabfe1404444970" providerId="LiveId" clId="{4688E892-BA9E-43A6-9E2C-64832AACB9D3}" dt="2023-05-31T07:47:31.690" v="755" actId="20577"/>
          <ac:spMkLst>
            <pc:docMk/>
            <pc:sldMk cId="276894469" sldId="2103"/>
            <ac:spMk id="2" creationId="{2AD3F8AC-DF87-498C-B68F-6AF2FDD62DF8}"/>
          </ac:spMkLst>
        </pc:spChg>
        <pc:spChg chg="mod">
          <ac:chgData name="若尾 勝己" userId="1fabfe1404444970" providerId="LiveId" clId="{4688E892-BA9E-43A6-9E2C-64832AACB9D3}" dt="2023-05-31T07:28:24.733" v="435" actId="20577"/>
          <ac:spMkLst>
            <pc:docMk/>
            <pc:sldMk cId="276894469" sldId="2103"/>
            <ac:spMk id="3" creationId="{3ABED729-21FE-9FFB-3FF3-3C34305A344B}"/>
          </ac:spMkLst>
        </pc:spChg>
      </pc:sldChg>
      <pc:sldChg chg="modSp mod">
        <pc:chgData name="若尾 勝己" userId="1fabfe1404444970" providerId="LiveId" clId="{4688E892-BA9E-43A6-9E2C-64832AACB9D3}" dt="2023-05-31T07:47:49.891" v="791" actId="20577"/>
        <pc:sldMkLst>
          <pc:docMk/>
          <pc:sldMk cId="1048615349" sldId="2104"/>
        </pc:sldMkLst>
        <pc:spChg chg="mod">
          <ac:chgData name="若尾 勝己" userId="1fabfe1404444970" providerId="LiveId" clId="{4688E892-BA9E-43A6-9E2C-64832AACB9D3}" dt="2023-05-31T07:47:49.891" v="791" actId="20577"/>
          <ac:spMkLst>
            <pc:docMk/>
            <pc:sldMk cId="1048615349" sldId="2104"/>
            <ac:spMk id="2" creationId="{08FF42AE-EF04-48F9-9579-65ECAE1195E6}"/>
          </ac:spMkLst>
        </pc:spChg>
        <pc:spChg chg="mod">
          <ac:chgData name="若尾 勝己" userId="1fabfe1404444970" providerId="LiveId" clId="{4688E892-BA9E-43A6-9E2C-64832AACB9D3}" dt="2023-05-31T07:28:41.003" v="446" actId="20577"/>
          <ac:spMkLst>
            <pc:docMk/>
            <pc:sldMk cId="1048615349" sldId="2104"/>
            <ac:spMk id="3" creationId="{2D5D4A45-92E3-6206-B03A-10EE441D4887}"/>
          </ac:spMkLst>
        </pc:spChg>
      </pc:sldChg>
      <pc:sldChg chg="modSp mod">
        <pc:chgData name="若尾 勝己" userId="1fabfe1404444970" providerId="LiveId" clId="{4688E892-BA9E-43A6-9E2C-64832AACB9D3}" dt="2023-05-31T07:47:56.840" v="803" actId="20577"/>
        <pc:sldMkLst>
          <pc:docMk/>
          <pc:sldMk cId="457633350" sldId="2105"/>
        </pc:sldMkLst>
        <pc:spChg chg="mod">
          <ac:chgData name="若尾 勝己" userId="1fabfe1404444970" providerId="LiveId" clId="{4688E892-BA9E-43A6-9E2C-64832AACB9D3}" dt="2023-05-31T07:47:56.840" v="803" actId="20577"/>
          <ac:spMkLst>
            <pc:docMk/>
            <pc:sldMk cId="457633350" sldId="2105"/>
            <ac:spMk id="2" creationId="{08FF42AE-EF04-48F9-9579-65ECAE1195E6}"/>
          </ac:spMkLst>
        </pc:spChg>
        <pc:spChg chg="mod">
          <ac:chgData name="若尾 勝己" userId="1fabfe1404444970" providerId="LiveId" clId="{4688E892-BA9E-43A6-9E2C-64832AACB9D3}" dt="2023-05-31T07:28:46.387" v="449" actId="20577"/>
          <ac:spMkLst>
            <pc:docMk/>
            <pc:sldMk cId="457633350" sldId="2105"/>
            <ac:spMk id="3" creationId="{97EBCF4F-F508-5DD8-EFBB-FE17B745ECC7}"/>
          </ac:spMkLst>
        </pc:spChg>
      </pc:sldChg>
      <pc:sldChg chg="modSp mod">
        <pc:chgData name="若尾 勝己" userId="1fabfe1404444970" providerId="LiveId" clId="{4688E892-BA9E-43A6-9E2C-64832AACB9D3}" dt="2023-05-31T08:07:15.832" v="1293" actId="20577"/>
        <pc:sldMkLst>
          <pc:docMk/>
          <pc:sldMk cId="2555246938" sldId="2106"/>
        </pc:sldMkLst>
        <pc:graphicFrameChg chg="mod modGraphic">
          <ac:chgData name="若尾 勝己" userId="1fabfe1404444970" providerId="LiveId" clId="{4688E892-BA9E-43A6-9E2C-64832AACB9D3}" dt="2023-05-31T08:07:15.832" v="1293" actId="20577"/>
          <ac:graphicFrameMkLst>
            <pc:docMk/>
            <pc:sldMk cId="2555246938" sldId="2106"/>
            <ac:graphicFrameMk id="3" creationId="{D916779C-EA63-3056-4D31-E866FFCA31B6}"/>
          </ac:graphicFrameMkLst>
        </pc:graphicFrameChg>
      </pc:sldChg>
      <pc:sldChg chg="del">
        <pc:chgData name="若尾 勝己" userId="1fabfe1404444970" providerId="LiveId" clId="{4688E892-BA9E-43A6-9E2C-64832AACB9D3}" dt="2023-05-31T06:58:38.801" v="8" actId="47"/>
        <pc:sldMkLst>
          <pc:docMk/>
          <pc:sldMk cId="1054316808" sldId="2107"/>
        </pc:sldMkLst>
      </pc:sldChg>
      <pc:sldChg chg="delSp del mod">
        <pc:chgData name="若尾 勝己" userId="1fabfe1404444970" providerId="LiveId" clId="{4688E892-BA9E-43A6-9E2C-64832AACB9D3}" dt="2023-05-31T07:06:44.252" v="63" actId="47"/>
        <pc:sldMkLst>
          <pc:docMk/>
          <pc:sldMk cId="20288475" sldId="2108"/>
        </pc:sldMkLst>
        <pc:spChg chg="del">
          <ac:chgData name="若尾 勝己" userId="1fabfe1404444970" providerId="LiveId" clId="{4688E892-BA9E-43A6-9E2C-64832AACB9D3}" dt="2023-05-31T07:03:18.175" v="11" actId="478"/>
          <ac:spMkLst>
            <pc:docMk/>
            <pc:sldMk cId="20288475" sldId="2108"/>
            <ac:spMk id="8" creationId="{C64106DB-905F-1EE8-7CE7-AA763CB5DE82}"/>
          </ac:spMkLst>
        </pc:spChg>
      </pc:sldChg>
      <pc:sldChg chg="addSp delSp modSp mod">
        <pc:chgData name="若尾 勝己" userId="1fabfe1404444970" providerId="LiveId" clId="{4688E892-BA9E-43A6-9E2C-64832AACB9D3}" dt="2023-05-31T07:23:06.107" v="264" actId="20577"/>
        <pc:sldMkLst>
          <pc:docMk/>
          <pc:sldMk cId="1962162578" sldId="2476"/>
        </pc:sldMkLst>
        <pc:spChg chg="mod">
          <ac:chgData name="若尾 勝己" userId="1fabfe1404444970" providerId="LiveId" clId="{4688E892-BA9E-43A6-9E2C-64832AACB9D3}" dt="2023-05-31T07:23:06.107" v="264" actId="20577"/>
          <ac:spMkLst>
            <pc:docMk/>
            <pc:sldMk cId="1962162578" sldId="2476"/>
            <ac:spMk id="2" creationId="{965C6FD3-EAB8-4CFF-BB05-871AA68A7B1D}"/>
          </ac:spMkLst>
        </pc:spChg>
        <pc:spChg chg="del">
          <ac:chgData name="若尾 勝己" userId="1fabfe1404444970" providerId="LiveId" clId="{4688E892-BA9E-43A6-9E2C-64832AACB9D3}" dt="2023-05-31T07:04:43.488" v="49" actId="478"/>
          <ac:spMkLst>
            <pc:docMk/>
            <pc:sldMk cId="1962162578" sldId="2476"/>
            <ac:spMk id="3" creationId="{E5012A49-5728-4E83-BD4D-7E4D3FCE8DAB}"/>
          </ac:spMkLst>
        </pc:spChg>
        <pc:spChg chg="mod">
          <ac:chgData name="若尾 勝己" userId="1fabfe1404444970" providerId="LiveId" clId="{4688E892-BA9E-43A6-9E2C-64832AACB9D3}" dt="2023-05-31T07:15:49.869" v="151" actId="1076"/>
          <ac:spMkLst>
            <pc:docMk/>
            <pc:sldMk cId="1962162578" sldId="2476"/>
            <ac:spMk id="4" creationId="{E4479080-6B8B-4CF0-BC87-A4ECD40427B0}"/>
          </ac:spMkLst>
        </pc:spChg>
        <pc:spChg chg="mod">
          <ac:chgData name="若尾 勝己" userId="1fabfe1404444970" providerId="LiveId" clId="{4688E892-BA9E-43A6-9E2C-64832AACB9D3}" dt="2023-05-31T07:15:45.571" v="150" actId="1076"/>
          <ac:spMkLst>
            <pc:docMk/>
            <pc:sldMk cId="1962162578" sldId="2476"/>
            <ac:spMk id="5" creationId="{860630E2-DFB4-4397-9594-A420B59C9801}"/>
          </ac:spMkLst>
        </pc:spChg>
        <pc:spChg chg="mod">
          <ac:chgData name="若尾 勝己" userId="1fabfe1404444970" providerId="LiveId" clId="{4688E892-BA9E-43A6-9E2C-64832AACB9D3}" dt="2023-05-31T07:15:20.604" v="144" actId="1076"/>
          <ac:spMkLst>
            <pc:docMk/>
            <pc:sldMk cId="1962162578" sldId="2476"/>
            <ac:spMk id="6" creationId="{DF89C81B-2079-4D52-A1FF-A50F2CCAD460}"/>
          </ac:spMkLst>
        </pc:spChg>
        <pc:spChg chg="mod">
          <ac:chgData name="若尾 勝己" userId="1fabfe1404444970" providerId="LiveId" clId="{4688E892-BA9E-43A6-9E2C-64832AACB9D3}" dt="2023-05-31T07:14:53.086" v="138" actId="1076"/>
          <ac:spMkLst>
            <pc:docMk/>
            <pc:sldMk cId="1962162578" sldId="2476"/>
            <ac:spMk id="7" creationId="{0DB5EC8A-867D-44AA-A209-7109CFA77CC6}"/>
          </ac:spMkLst>
        </pc:spChg>
        <pc:spChg chg="mod">
          <ac:chgData name="若尾 勝己" userId="1fabfe1404444970" providerId="LiveId" clId="{4688E892-BA9E-43A6-9E2C-64832AACB9D3}" dt="2023-05-31T07:15:31.456" v="147" actId="1076"/>
          <ac:spMkLst>
            <pc:docMk/>
            <pc:sldMk cId="1962162578" sldId="2476"/>
            <ac:spMk id="8" creationId="{6CDB9059-E558-4B3B-8C5C-2AB2D4AF6BDC}"/>
          </ac:spMkLst>
        </pc:spChg>
        <pc:spChg chg="mod">
          <ac:chgData name="若尾 勝己" userId="1fabfe1404444970" providerId="LiveId" clId="{4688E892-BA9E-43A6-9E2C-64832AACB9D3}" dt="2023-05-31T07:15:17.627" v="143" actId="1076"/>
          <ac:spMkLst>
            <pc:docMk/>
            <pc:sldMk cId="1962162578" sldId="2476"/>
            <ac:spMk id="9" creationId="{A3650C92-726C-4FB3-A028-B424F7E04DD6}"/>
          </ac:spMkLst>
        </pc:spChg>
        <pc:spChg chg="mod">
          <ac:chgData name="若尾 勝己" userId="1fabfe1404444970" providerId="LiveId" clId="{4688E892-BA9E-43A6-9E2C-64832AACB9D3}" dt="2023-05-31T07:15:56.266" v="152" actId="14100"/>
          <ac:spMkLst>
            <pc:docMk/>
            <pc:sldMk cId="1962162578" sldId="2476"/>
            <ac:spMk id="10" creationId="{BADC932D-9C5A-43A2-A11A-7FE9FE87FCE8}"/>
          </ac:spMkLst>
        </pc:spChg>
        <pc:spChg chg="mod">
          <ac:chgData name="若尾 勝己" userId="1fabfe1404444970" providerId="LiveId" clId="{4688E892-BA9E-43A6-9E2C-64832AACB9D3}" dt="2023-05-31T07:14:55.321" v="139" actId="1076"/>
          <ac:spMkLst>
            <pc:docMk/>
            <pc:sldMk cId="1962162578" sldId="2476"/>
            <ac:spMk id="11" creationId="{175FBB99-612E-4B50-938B-2CB4DF7A0D93}"/>
          </ac:spMkLst>
        </pc:spChg>
        <pc:spChg chg="mod">
          <ac:chgData name="若尾 勝己" userId="1fabfe1404444970" providerId="LiveId" clId="{4688E892-BA9E-43A6-9E2C-64832AACB9D3}" dt="2023-05-31T07:16:03.902" v="154" actId="14100"/>
          <ac:spMkLst>
            <pc:docMk/>
            <pc:sldMk cId="1962162578" sldId="2476"/>
            <ac:spMk id="12" creationId="{DB69BF94-60EE-46EC-8557-4570EC9FA306}"/>
          </ac:spMkLst>
        </pc:spChg>
        <pc:spChg chg="add mod">
          <ac:chgData name="若尾 勝己" userId="1fabfe1404444970" providerId="LiveId" clId="{4688E892-BA9E-43A6-9E2C-64832AACB9D3}" dt="2023-05-31T07:06:57.941" v="67" actId="20577"/>
          <ac:spMkLst>
            <pc:docMk/>
            <pc:sldMk cId="1962162578" sldId="2476"/>
            <ac:spMk id="13" creationId="{5C8CBCEE-B849-C357-44AC-D3A30EC2F418}"/>
          </ac:spMkLst>
        </pc:spChg>
        <pc:spChg chg="mod">
          <ac:chgData name="若尾 勝己" userId="1fabfe1404444970" providerId="LiveId" clId="{4688E892-BA9E-43A6-9E2C-64832AACB9D3}" dt="2023-05-31T07:16:17.843" v="156" actId="1076"/>
          <ac:spMkLst>
            <pc:docMk/>
            <pc:sldMk cId="1962162578" sldId="2476"/>
            <ac:spMk id="1033" creationId="{AF38DAF2-3088-4DC7-AF3D-CBF065B862E5}"/>
          </ac:spMkLst>
        </pc:spChg>
        <pc:spChg chg="mod">
          <ac:chgData name="若尾 勝己" userId="1fabfe1404444970" providerId="LiveId" clId="{4688E892-BA9E-43A6-9E2C-64832AACB9D3}" dt="2023-05-31T07:21:42.789" v="165" actId="14100"/>
          <ac:spMkLst>
            <pc:docMk/>
            <pc:sldMk cId="1962162578" sldId="2476"/>
            <ac:spMk id="1034" creationId="{12C38BD5-4451-4FBB-A560-5E74072662C4}"/>
          </ac:spMkLst>
        </pc:spChg>
        <pc:spChg chg="mod">
          <ac:chgData name="若尾 勝己" userId="1fabfe1404444970" providerId="LiveId" clId="{4688E892-BA9E-43A6-9E2C-64832AACB9D3}" dt="2023-05-31T07:16:23.130" v="158" actId="1076"/>
          <ac:spMkLst>
            <pc:docMk/>
            <pc:sldMk cId="1962162578" sldId="2476"/>
            <ac:spMk id="1035" creationId="{AA30DFA3-1296-474B-B76E-A7CC69932D2E}"/>
          </ac:spMkLst>
        </pc:spChg>
        <pc:spChg chg="mod">
          <ac:chgData name="若尾 勝己" userId="1fabfe1404444970" providerId="LiveId" clId="{4688E892-BA9E-43A6-9E2C-64832AACB9D3}" dt="2023-05-31T07:21:33.961" v="162" actId="1076"/>
          <ac:spMkLst>
            <pc:docMk/>
            <pc:sldMk cId="1962162578" sldId="2476"/>
            <ac:spMk id="1042" creationId="{00A0996C-FA2A-4675-A111-71CC880F9CA0}"/>
          </ac:spMkLst>
        </pc:spChg>
        <pc:spChg chg="mod">
          <ac:chgData name="若尾 勝己" userId="1fabfe1404444970" providerId="LiveId" clId="{4688E892-BA9E-43A6-9E2C-64832AACB9D3}" dt="2023-05-31T07:16:28.359" v="159" actId="1076"/>
          <ac:spMkLst>
            <pc:docMk/>
            <pc:sldMk cId="1962162578" sldId="2476"/>
            <ac:spMk id="1043" creationId="{F280E39B-079D-4725-973A-6D54C8EF47F7}"/>
          </ac:spMkLst>
        </pc:spChg>
        <pc:spChg chg="mod ord">
          <ac:chgData name="若尾 勝己" userId="1fabfe1404444970" providerId="LiveId" clId="{4688E892-BA9E-43A6-9E2C-64832AACB9D3}" dt="2023-05-31T07:21:37.104" v="163" actId="1076"/>
          <ac:spMkLst>
            <pc:docMk/>
            <pc:sldMk cId="1962162578" sldId="2476"/>
            <ac:spMk id="1044" creationId="{00794255-976C-40BC-82D4-ED0B43984C97}"/>
          </ac:spMkLst>
        </pc:spChg>
        <pc:spChg chg="mod ord">
          <ac:chgData name="若尾 勝己" userId="1fabfe1404444970" providerId="LiveId" clId="{4688E892-BA9E-43A6-9E2C-64832AACB9D3}" dt="2023-05-31T07:05:24.165" v="51" actId="166"/>
          <ac:spMkLst>
            <pc:docMk/>
            <pc:sldMk cId="1962162578" sldId="2476"/>
            <ac:spMk id="1045" creationId="{27467F53-FD6B-4FC3-90BA-B4749236EB59}"/>
          </ac:spMkLst>
        </pc:spChg>
        <pc:spChg chg="mod ord">
          <ac:chgData name="若尾 勝己" userId="1fabfe1404444970" providerId="LiveId" clId="{4688E892-BA9E-43A6-9E2C-64832AACB9D3}" dt="2023-05-31T07:16:33.818" v="160" actId="1076"/>
          <ac:spMkLst>
            <pc:docMk/>
            <pc:sldMk cId="1962162578" sldId="2476"/>
            <ac:spMk id="1048" creationId="{E620E9E1-6636-4BEB-9FA1-EE2ECA3CAD23}"/>
          </ac:spMkLst>
        </pc:spChg>
        <pc:cxnChg chg="mod ord">
          <ac:chgData name="若尾 勝己" userId="1fabfe1404444970" providerId="LiveId" clId="{4688E892-BA9E-43A6-9E2C-64832AACB9D3}" dt="2023-05-31T07:15:17.627" v="143" actId="1076"/>
          <ac:cxnSpMkLst>
            <pc:docMk/>
            <pc:sldMk cId="1962162578" sldId="2476"/>
            <ac:cxnSpMk id="14" creationId="{F9F85EFC-DACA-4207-8E76-F5227284A97E}"/>
          </ac:cxnSpMkLst>
        </pc:cxnChg>
        <pc:cxnChg chg="mod">
          <ac:chgData name="若尾 勝己" userId="1fabfe1404444970" providerId="LiveId" clId="{4688E892-BA9E-43A6-9E2C-64832AACB9D3}" dt="2023-05-31T07:15:20.604" v="144" actId="1076"/>
          <ac:cxnSpMkLst>
            <pc:docMk/>
            <pc:sldMk cId="1962162578" sldId="2476"/>
            <ac:cxnSpMk id="16" creationId="{6F1A1F22-8F5E-4B61-8C26-7FE120C8C5C7}"/>
          </ac:cxnSpMkLst>
        </pc:cxnChg>
        <pc:cxnChg chg="mod">
          <ac:chgData name="若尾 勝己" userId="1fabfe1404444970" providerId="LiveId" clId="{4688E892-BA9E-43A6-9E2C-64832AACB9D3}" dt="2023-05-31T07:16:09.325" v="155" actId="14100"/>
          <ac:cxnSpMkLst>
            <pc:docMk/>
            <pc:sldMk cId="1962162578" sldId="2476"/>
            <ac:cxnSpMk id="19" creationId="{8C75EA96-5378-4DF9-B6D7-A041754D7F7C}"/>
          </ac:cxnSpMkLst>
        </pc:cxnChg>
        <pc:cxnChg chg="mod">
          <ac:chgData name="若尾 勝己" userId="1fabfe1404444970" providerId="LiveId" clId="{4688E892-BA9E-43A6-9E2C-64832AACB9D3}" dt="2023-05-31T07:15:05.169" v="140" actId="1076"/>
          <ac:cxnSpMkLst>
            <pc:docMk/>
            <pc:sldMk cId="1962162578" sldId="2476"/>
            <ac:cxnSpMk id="21" creationId="{32D970F2-020F-4B9F-A416-8633750A77C7}"/>
          </ac:cxnSpMkLst>
        </pc:cxnChg>
        <pc:cxnChg chg="mod">
          <ac:chgData name="若尾 勝己" userId="1fabfe1404444970" providerId="LiveId" clId="{4688E892-BA9E-43A6-9E2C-64832AACB9D3}" dt="2023-05-31T07:14:55.321" v="139" actId="1076"/>
          <ac:cxnSpMkLst>
            <pc:docMk/>
            <pc:sldMk cId="1962162578" sldId="2476"/>
            <ac:cxnSpMk id="23" creationId="{2E2D8E40-3205-4877-8890-CD850980CE0F}"/>
          </ac:cxnSpMkLst>
        </pc:cxnChg>
        <pc:cxnChg chg="mod">
          <ac:chgData name="若尾 勝己" userId="1fabfe1404444970" providerId="LiveId" clId="{4688E892-BA9E-43A6-9E2C-64832AACB9D3}" dt="2023-05-31T07:14:53.086" v="138" actId="1076"/>
          <ac:cxnSpMkLst>
            <pc:docMk/>
            <pc:sldMk cId="1962162578" sldId="2476"/>
            <ac:cxnSpMk id="25" creationId="{130DBC69-CD10-4ED0-AFD9-5E2DB6E05D59}"/>
          </ac:cxnSpMkLst>
        </pc:cxnChg>
        <pc:cxnChg chg="mod">
          <ac:chgData name="若尾 勝己" userId="1fabfe1404444970" providerId="LiveId" clId="{4688E892-BA9E-43A6-9E2C-64832AACB9D3}" dt="2023-05-31T07:15:34.539" v="148" actId="1076"/>
          <ac:cxnSpMkLst>
            <pc:docMk/>
            <pc:sldMk cId="1962162578" sldId="2476"/>
            <ac:cxnSpMk id="27" creationId="{296FCFA7-CFB9-4A61-9AF2-31D6206AF76F}"/>
          </ac:cxnSpMkLst>
        </pc:cxnChg>
        <pc:cxnChg chg="mod">
          <ac:chgData name="若尾 勝己" userId="1fabfe1404444970" providerId="LiveId" clId="{4688E892-BA9E-43A6-9E2C-64832AACB9D3}" dt="2023-05-31T07:15:23.109" v="145" actId="1076"/>
          <ac:cxnSpMkLst>
            <pc:docMk/>
            <pc:sldMk cId="1962162578" sldId="2476"/>
            <ac:cxnSpMk id="31" creationId="{754F961D-8868-400A-970A-0D16518CE6F5}"/>
          </ac:cxnSpMkLst>
        </pc:cxnChg>
        <pc:cxnChg chg="mod">
          <ac:chgData name="若尾 勝己" userId="1fabfe1404444970" providerId="LiveId" clId="{4688E892-BA9E-43A6-9E2C-64832AACB9D3}" dt="2023-05-31T07:15:25.860" v="146" actId="1076"/>
          <ac:cxnSpMkLst>
            <pc:docMk/>
            <pc:sldMk cId="1962162578" sldId="2476"/>
            <ac:cxnSpMk id="1025" creationId="{C728417E-4862-46EB-8BB4-69D70717E220}"/>
          </ac:cxnSpMkLst>
        </pc:cxnChg>
        <pc:cxnChg chg="mod">
          <ac:chgData name="若尾 勝己" userId="1fabfe1404444970" providerId="LiveId" clId="{4688E892-BA9E-43A6-9E2C-64832AACB9D3}" dt="2023-05-31T07:15:58.215" v="153" actId="1076"/>
          <ac:cxnSpMkLst>
            <pc:docMk/>
            <pc:sldMk cId="1962162578" sldId="2476"/>
            <ac:cxnSpMk id="1028" creationId="{CCD9029D-D56E-4CA5-AB6D-D67E79BC5C43}"/>
          </ac:cxnSpMkLst>
        </pc:cxnChg>
        <pc:cxnChg chg="mod">
          <ac:chgData name="若尾 勝己" userId="1fabfe1404444970" providerId="LiveId" clId="{4688E892-BA9E-43A6-9E2C-64832AACB9D3}" dt="2023-05-31T07:15:20.604" v="144" actId="1076"/>
          <ac:cxnSpMkLst>
            <pc:docMk/>
            <pc:sldMk cId="1962162578" sldId="2476"/>
            <ac:cxnSpMk id="1030" creationId="{E489420A-B358-4D1F-BD0B-08B86EEE00B6}"/>
          </ac:cxnSpMkLst>
        </pc:cxnChg>
        <pc:cxnChg chg="mod">
          <ac:chgData name="若尾 勝己" userId="1fabfe1404444970" providerId="LiveId" clId="{4688E892-BA9E-43A6-9E2C-64832AACB9D3}" dt="2023-05-31T07:15:31.456" v="147" actId="1076"/>
          <ac:cxnSpMkLst>
            <pc:docMk/>
            <pc:sldMk cId="1962162578" sldId="2476"/>
            <ac:cxnSpMk id="1032" creationId="{4DA77504-CC9F-469D-B545-307F1F512F1A}"/>
          </ac:cxnSpMkLst>
        </pc:cxnChg>
        <pc:cxnChg chg="mod">
          <ac:chgData name="若尾 勝己" userId="1fabfe1404444970" providerId="LiveId" clId="{4688E892-BA9E-43A6-9E2C-64832AACB9D3}" dt="2023-05-31T07:21:39.813" v="164" actId="1076"/>
          <ac:cxnSpMkLst>
            <pc:docMk/>
            <pc:sldMk cId="1962162578" sldId="2476"/>
            <ac:cxnSpMk id="1037" creationId="{E7BFB614-D261-4B3B-BEA2-1205ECD6C783}"/>
          </ac:cxnSpMkLst>
        </pc:cxnChg>
      </pc:sldChg>
      <pc:sldChg chg="addSp modSp new mod">
        <pc:chgData name="若尾 勝己" userId="1fabfe1404444970" providerId="LiveId" clId="{4688E892-BA9E-43A6-9E2C-64832AACB9D3}" dt="2023-05-31T07:49:42.681" v="1065" actId="20577"/>
        <pc:sldMkLst>
          <pc:docMk/>
          <pc:sldMk cId="3258189588" sldId="2477"/>
        </pc:sldMkLst>
        <pc:spChg chg="mod">
          <ac:chgData name="若尾 勝己" userId="1fabfe1404444970" providerId="LiveId" clId="{4688E892-BA9E-43A6-9E2C-64832AACB9D3}" dt="2023-05-31T07:49:42.681" v="1065" actId="20577"/>
          <ac:spMkLst>
            <pc:docMk/>
            <pc:sldMk cId="3258189588" sldId="2477"/>
            <ac:spMk id="2" creationId="{5C0E868A-F117-1971-8EAA-E03612991F21}"/>
          </ac:spMkLst>
        </pc:spChg>
        <pc:spChg chg="add mod">
          <ac:chgData name="若尾 勝己" userId="1fabfe1404444970" providerId="LiveId" clId="{4688E892-BA9E-43A6-9E2C-64832AACB9D3}" dt="2023-05-31T07:45:46.808" v="691" actId="20577"/>
          <ac:spMkLst>
            <pc:docMk/>
            <pc:sldMk cId="3258189588" sldId="2477"/>
            <ac:spMk id="3" creationId="{CEAD118F-9431-3074-F9DC-5BBB25DEFBC4}"/>
          </ac:spMkLst>
        </pc:spChg>
        <pc:spChg chg="add mod">
          <ac:chgData name="若尾 勝己" userId="1fabfe1404444970" providerId="LiveId" clId="{4688E892-BA9E-43A6-9E2C-64832AACB9D3}" dt="2023-05-31T07:46:20.835" v="695" actId="20577"/>
          <ac:spMkLst>
            <pc:docMk/>
            <pc:sldMk cId="3258189588" sldId="2477"/>
            <ac:spMk id="4" creationId="{9047F24F-590D-0D9A-4998-4D4A259C27E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71442708251117E-2"/>
          <c:y val="3.4266046787257642E-2"/>
          <c:w val="0.93524353061043219"/>
          <c:h val="0.89474804766929561"/>
        </c:manualLayout>
      </c:layout>
      <c:barChart>
        <c:barDir val="col"/>
        <c:grouping val="clustered"/>
        <c:varyColors val="0"/>
        <c:ser>
          <c:idx val="0"/>
          <c:order val="0"/>
          <c:tx>
            <c:strRef>
              <c:f>Sheet1!$B$1</c:f>
              <c:strCache>
                <c:ptCount val="1"/>
                <c:pt idx="0">
                  <c:v>Ａ型事業所</c:v>
                </c:pt>
              </c:strCache>
            </c:strRef>
          </c:tx>
          <c:spPr>
            <a:solidFill>
              <a:srgbClr val="92D050"/>
            </a:solidFill>
            <a:ln>
              <a:noFill/>
            </a:ln>
            <a:effectLst/>
          </c:spPr>
          <c:invertIfNegative val="0"/>
          <c:dLbls>
            <c:dLbl>
              <c:idx val="15"/>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rgbClr val="FF0000"/>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0-2016-4A27-BCF5-190AA3E2706F}"/>
                </c:ext>
              </c:extLst>
            </c:dLbl>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Sheet1!$A$2:$A$17</c:f>
              <c:strCache>
                <c:ptCount val="16"/>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pt idx="15">
                  <c:v>R3</c:v>
                </c:pt>
              </c:strCache>
            </c:strRef>
          </c:cat>
          <c:val>
            <c:numRef>
              <c:f>Sheet1!$B$2:$B$17</c:f>
              <c:numCache>
                <c:formatCode>#,##0_);[Red]\(#,##0\)</c:formatCode>
                <c:ptCount val="16"/>
                <c:pt idx="0">
                  <c:v>113077</c:v>
                </c:pt>
                <c:pt idx="1">
                  <c:v>99697</c:v>
                </c:pt>
                <c:pt idx="2">
                  <c:v>88502</c:v>
                </c:pt>
                <c:pt idx="3">
                  <c:v>80532</c:v>
                </c:pt>
                <c:pt idx="4">
                  <c:v>75317</c:v>
                </c:pt>
                <c:pt idx="5">
                  <c:v>71513</c:v>
                </c:pt>
                <c:pt idx="6">
                  <c:v>68691</c:v>
                </c:pt>
                <c:pt idx="7">
                  <c:v>69458</c:v>
                </c:pt>
                <c:pt idx="8">
                  <c:v>66412</c:v>
                </c:pt>
                <c:pt idx="9">
                  <c:v>67795</c:v>
                </c:pt>
                <c:pt idx="10">
                  <c:v>70720</c:v>
                </c:pt>
                <c:pt idx="11">
                  <c:v>74085</c:v>
                </c:pt>
                <c:pt idx="12">
                  <c:v>76887</c:v>
                </c:pt>
                <c:pt idx="13">
                  <c:v>78975</c:v>
                </c:pt>
                <c:pt idx="14">
                  <c:v>79625</c:v>
                </c:pt>
                <c:pt idx="15">
                  <c:v>81645</c:v>
                </c:pt>
              </c:numCache>
            </c:numRef>
          </c:val>
          <c:extLst>
            <c:ext xmlns:c16="http://schemas.microsoft.com/office/drawing/2014/chart" uri="{C3380CC4-5D6E-409C-BE32-E72D297353CC}">
              <c16:uniqueId val="{00000000-0D34-4CDE-821E-30A0CF289894}"/>
            </c:ext>
          </c:extLst>
        </c:ser>
        <c:ser>
          <c:idx val="1"/>
          <c:order val="1"/>
          <c:tx>
            <c:strRef>
              <c:f>Sheet1!$C$1</c:f>
              <c:strCache>
                <c:ptCount val="1"/>
                <c:pt idx="0">
                  <c:v>Ｂ型事業所</c:v>
                </c:pt>
              </c:strCache>
            </c:strRef>
          </c:tx>
          <c:spPr>
            <a:solidFill>
              <a:srgbClr val="0070C0"/>
            </a:solidFill>
            <a:ln>
              <a:noFill/>
            </a:ln>
            <a:effectLst/>
          </c:spPr>
          <c:invertIfNegative val="0"/>
          <c:dLbls>
            <c:dLbl>
              <c:idx val="15"/>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rgbClr val="FF0000"/>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2016-4A27-BCF5-190AA3E2706F}"/>
                </c:ext>
              </c:extLst>
            </c:dLbl>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Sheet1!$A$2:$A$17</c:f>
              <c:strCache>
                <c:ptCount val="16"/>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R1</c:v>
                </c:pt>
                <c:pt idx="14">
                  <c:v>R2</c:v>
                </c:pt>
                <c:pt idx="15">
                  <c:v>R3</c:v>
                </c:pt>
              </c:strCache>
            </c:strRef>
          </c:cat>
          <c:val>
            <c:numRef>
              <c:f>Sheet1!$C$2:$C$17</c:f>
              <c:numCache>
                <c:formatCode>#,##0_);[Red]\(#,##0\)</c:formatCode>
                <c:ptCount val="16"/>
                <c:pt idx="0">
                  <c:v>12222</c:v>
                </c:pt>
                <c:pt idx="1">
                  <c:v>12600</c:v>
                </c:pt>
                <c:pt idx="2">
                  <c:v>12587</c:v>
                </c:pt>
                <c:pt idx="3">
                  <c:v>12695</c:v>
                </c:pt>
                <c:pt idx="4">
                  <c:v>13079</c:v>
                </c:pt>
                <c:pt idx="5">
                  <c:v>13586</c:v>
                </c:pt>
                <c:pt idx="6">
                  <c:v>14190</c:v>
                </c:pt>
                <c:pt idx="7">
                  <c:v>14437</c:v>
                </c:pt>
                <c:pt idx="8">
                  <c:v>14838</c:v>
                </c:pt>
                <c:pt idx="9">
                  <c:v>15033</c:v>
                </c:pt>
                <c:pt idx="10">
                  <c:v>15295</c:v>
                </c:pt>
                <c:pt idx="11">
                  <c:v>15603</c:v>
                </c:pt>
                <c:pt idx="12">
                  <c:v>16118</c:v>
                </c:pt>
                <c:pt idx="13">
                  <c:v>16369</c:v>
                </c:pt>
                <c:pt idx="14">
                  <c:v>15776</c:v>
                </c:pt>
                <c:pt idx="15">
                  <c:v>16507</c:v>
                </c:pt>
              </c:numCache>
            </c:numRef>
          </c:val>
          <c:extLst>
            <c:ext xmlns:c16="http://schemas.microsoft.com/office/drawing/2014/chart" uri="{C3380CC4-5D6E-409C-BE32-E72D297353CC}">
              <c16:uniqueId val="{00000001-0D34-4CDE-821E-30A0CF289894}"/>
            </c:ext>
          </c:extLst>
        </c:ser>
        <c:dLbls>
          <c:dLblPos val="outEnd"/>
          <c:showLegendKey val="0"/>
          <c:showVal val="1"/>
          <c:showCatName val="0"/>
          <c:showSerName val="0"/>
          <c:showPercent val="0"/>
          <c:showBubbleSize val="0"/>
        </c:dLbls>
        <c:gapWidth val="267"/>
        <c:overlap val="-43"/>
        <c:axId val="820731784"/>
        <c:axId val="820738016"/>
      </c:barChart>
      <c:catAx>
        <c:axId val="8207317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820738016"/>
        <c:crosses val="autoZero"/>
        <c:auto val="1"/>
        <c:lblAlgn val="ctr"/>
        <c:lblOffset val="100"/>
        <c:noMultiLvlLbl val="0"/>
      </c:catAx>
      <c:valAx>
        <c:axId val="820738016"/>
        <c:scaling>
          <c:orientation val="minMax"/>
        </c:scaling>
        <c:delete val="0"/>
        <c:axPos val="l"/>
        <c:majorGridlines>
          <c:spPr>
            <a:ln w="9525" cap="flat" cmpd="sng" algn="ctr">
              <a:solidFill>
                <a:schemeClr val="dk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82073178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78068779350446826"/>
          <c:y val="5.3925485942581147E-2"/>
          <c:w val="0.18333346329899639"/>
          <c:h val="5.5981728687794684E-2"/>
        </c:manualLayout>
      </c:layout>
      <c:overlay val="0"/>
      <c:spPr>
        <a:solidFill>
          <a:schemeClr val="bg1"/>
        </a:solidFill>
        <a:ln>
          <a:solidFill>
            <a:schemeClr val="tx1"/>
          </a:solidFill>
        </a:ln>
        <a:effectLst/>
      </c:spPr>
      <c:txPr>
        <a:bodyPr rot="0" spcFirstLastPara="1" vertOverflow="ellipsis" vert="horz" wrap="square" anchor="ctr" anchorCtr="1"/>
        <a:lstStyle/>
        <a:p>
          <a:pPr>
            <a:defRPr sz="11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平成３０年度</c:v>
                </c:pt>
                <c:pt idx="1">
                  <c:v>令和元年度</c:v>
                </c:pt>
                <c:pt idx="2">
                  <c:v>令和２年度</c:v>
                </c:pt>
                <c:pt idx="3">
                  <c:v>令和3年度</c:v>
                </c:pt>
              </c:strCache>
            </c:strRef>
          </c:cat>
          <c:val>
            <c:numRef>
              <c:f>Sheet1!$B$2:$B$5</c:f>
              <c:numCache>
                <c:formatCode>#,##0_);[Red]\(#,##0\)</c:formatCode>
                <c:ptCount val="4"/>
                <c:pt idx="0">
                  <c:v>1063</c:v>
                </c:pt>
                <c:pt idx="1">
                  <c:v>3476</c:v>
                </c:pt>
                <c:pt idx="2">
                  <c:v>4630</c:v>
                </c:pt>
                <c:pt idx="3">
                  <c:v>5115</c:v>
                </c:pt>
              </c:numCache>
            </c:numRef>
          </c:val>
          <c:extLst>
            <c:ext xmlns:c16="http://schemas.microsoft.com/office/drawing/2014/chart" uri="{C3380CC4-5D6E-409C-BE32-E72D297353CC}">
              <c16:uniqueId val="{00000000-A113-4C87-B883-A27589DD0D22}"/>
            </c:ext>
          </c:extLst>
        </c:ser>
        <c:dLbls>
          <c:dLblPos val="outEnd"/>
          <c:showLegendKey val="0"/>
          <c:showVal val="1"/>
          <c:showCatName val="0"/>
          <c:showSerName val="0"/>
          <c:showPercent val="0"/>
          <c:showBubbleSize val="0"/>
        </c:dLbls>
        <c:gapWidth val="267"/>
        <c:overlap val="-43"/>
        <c:axId val="670380216"/>
        <c:axId val="670380576"/>
      </c:barChart>
      <c:catAx>
        <c:axId val="6703802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70380576"/>
        <c:crosses val="autoZero"/>
        <c:auto val="1"/>
        <c:lblAlgn val="ctr"/>
        <c:lblOffset val="100"/>
        <c:noMultiLvlLbl val="0"/>
      </c:catAx>
      <c:valAx>
        <c:axId val="670380576"/>
        <c:scaling>
          <c:orientation val="minMax"/>
        </c:scaling>
        <c:delete val="0"/>
        <c:axPos val="l"/>
        <c:majorGridlines>
          <c:spPr>
            <a:ln w="9525" cap="flat" cmpd="sng" algn="ctr">
              <a:solidFill>
                <a:schemeClr val="dk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7038021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a:solidFill>
            <a:schemeClr val="tx1"/>
          </a:solidFill>
          <a:latin typeface="UD デジタル 教科書体 NK-R" panose="02020400000000000000" pitchFamily="18" charset="-128"/>
          <a:ea typeface="UD デジタル 教科書体 NK-R" panose="02020400000000000000" pitchFamily="18"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平成３０年度</c:v>
                </c:pt>
                <c:pt idx="1">
                  <c:v>令和元年度</c:v>
                </c:pt>
                <c:pt idx="2">
                  <c:v>令和２年度</c:v>
                </c:pt>
                <c:pt idx="3">
                  <c:v>令和３年度</c:v>
                </c:pt>
              </c:strCache>
            </c:strRef>
          </c:cat>
          <c:val>
            <c:numRef>
              <c:f>Sheet1!$B$2:$B$5</c:f>
              <c:numCache>
                <c:formatCode>#,##0_);[Red]\(#,##0\)</c:formatCode>
                <c:ptCount val="4"/>
                <c:pt idx="0">
                  <c:v>7263</c:v>
                </c:pt>
                <c:pt idx="1">
                  <c:v>11037</c:v>
                </c:pt>
                <c:pt idx="2">
                  <c:v>13382</c:v>
                </c:pt>
                <c:pt idx="3">
                  <c:v>14544</c:v>
                </c:pt>
              </c:numCache>
            </c:numRef>
          </c:val>
          <c:extLst>
            <c:ext xmlns:c16="http://schemas.microsoft.com/office/drawing/2014/chart" uri="{C3380CC4-5D6E-409C-BE32-E72D297353CC}">
              <c16:uniqueId val="{00000000-29DA-442D-8E93-2277FB27EE50}"/>
            </c:ext>
          </c:extLst>
        </c:ser>
        <c:dLbls>
          <c:dLblPos val="outEnd"/>
          <c:showLegendKey val="0"/>
          <c:showVal val="1"/>
          <c:showCatName val="0"/>
          <c:showSerName val="0"/>
          <c:showPercent val="0"/>
          <c:showBubbleSize val="0"/>
        </c:dLbls>
        <c:gapWidth val="267"/>
        <c:overlap val="-43"/>
        <c:axId val="670380216"/>
        <c:axId val="670380576"/>
      </c:barChart>
      <c:catAx>
        <c:axId val="6703802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70380576"/>
        <c:crosses val="autoZero"/>
        <c:auto val="1"/>
        <c:lblAlgn val="ctr"/>
        <c:lblOffset val="100"/>
        <c:noMultiLvlLbl val="0"/>
      </c:catAx>
      <c:valAx>
        <c:axId val="670380576"/>
        <c:scaling>
          <c:orientation val="minMax"/>
        </c:scaling>
        <c:delete val="0"/>
        <c:axPos val="l"/>
        <c:majorGridlines>
          <c:spPr>
            <a:ln w="9525" cap="flat" cmpd="sng" algn="ctr">
              <a:solidFill>
                <a:schemeClr val="dk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7038021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a:solidFill>
            <a:schemeClr val="tx1"/>
          </a:solidFill>
          <a:latin typeface="UD デジタル 教科書体 NK-R" panose="02020400000000000000" pitchFamily="18" charset="-128"/>
          <a:ea typeface="UD デジタル 教科書体 NK-R" panose="02020400000000000000" pitchFamily="18"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平成３０年度</c:v>
                </c:pt>
                <c:pt idx="1">
                  <c:v>令和元年度</c:v>
                </c:pt>
                <c:pt idx="2">
                  <c:v>令和２年度</c:v>
                </c:pt>
                <c:pt idx="3">
                  <c:v>令和３年度</c:v>
                </c:pt>
              </c:strCache>
            </c:strRef>
          </c:cat>
          <c:val>
            <c:numRef>
              <c:f>Sheet1!$B$2:$B$5</c:f>
              <c:numCache>
                <c:formatCode>#,##0_);[Red]\(#,##0\)</c:formatCode>
                <c:ptCount val="4"/>
                <c:pt idx="0">
                  <c:v>902</c:v>
                </c:pt>
                <c:pt idx="1">
                  <c:v>1215</c:v>
                </c:pt>
                <c:pt idx="2">
                  <c:v>1367</c:v>
                </c:pt>
                <c:pt idx="3">
                  <c:v>1459</c:v>
                </c:pt>
              </c:numCache>
            </c:numRef>
          </c:val>
          <c:extLst>
            <c:ext xmlns:c16="http://schemas.microsoft.com/office/drawing/2014/chart" uri="{C3380CC4-5D6E-409C-BE32-E72D297353CC}">
              <c16:uniqueId val="{00000000-D015-4899-AE09-7E60ADEACFBC}"/>
            </c:ext>
          </c:extLst>
        </c:ser>
        <c:dLbls>
          <c:dLblPos val="outEnd"/>
          <c:showLegendKey val="0"/>
          <c:showVal val="1"/>
          <c:showCatName val="0"/>
          <c:showSerName val="0"/>
          <c:showPercent val="0"/>
          <c:showBubbleSize val="0"/>
        </c:dLbls>
        <c:gapWidth val="267"/>
        <c:overlap val="-43"/>
        <c:axId val="670380216"/>
        <c:axId val="670380576"/>
      </c:barChart>
      <c:catAx>
        <c:axId val="6703802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70380576"/>
        <c:crosses val="autoZero"/>
        <c:auto val="1"/>
        <c:lblAlgn val="ctr"/>
        <c:lblOffset val="100"/>
        <c:noMultiLvlLbl val="0"/>
      </c:catAx>
      <c:valAx>
        <c:axId val="670380576"/>
        <c:scaling>
          <c:orientation val="minMax"/>
        </c:scaling>
        <c:delete val="0"/>
        <c:axPos val="l"/>
        <c:majorGridlines>
          <c:spPr>
            <a:ln w="9525" cap="flat" cmpd="sng" algn="ctr">
              <a:solidFill>
                <a:schemeClr val="dk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67038021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a:solidFill>
            <a:schemeClr val="tx1"/>
          </a:solidFill>
          <a:latin typeface="UD デジタル 教科書体 NK-R" panose="02020400000000000000" pitchFamily="18" charset="-128"/>
          <a:ea typeface="UD デジタル 教科書体 NK-R" panose="02020400000000000000" pitchFamily="18"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8822066518063E-2"/>
          <c:y val="1.7691974701897904E-2"/>
          <c:w val="0.89841340869640407"/>
          <c:h val="0.93569015534588806"/>
        </c:manualLayout>
      </c:layout>
      <c:barChart>
        <c:barDir val="col"/>
        <c:grouping val="stacked"/>
        <c:varyColors val="0"/>
        <c:ser>
          <c:idx val="0"/>
          <c:order val="0"/>
          <c:tx>
            <c:strRef>
              <c:f>Sheet1!$B$1</c:f>
              <c:strCache>
                <c:ptCount val="1"/>
                <c:pt idx="0">
                  <c:v>就労移行</c:v>
                </c:pt>
              </c:strCache>
            </c:strRef>
          </c:tx>
          <c:spPr>
            <a:solidFill>
              <a:srgbClr val="E0E87E"/>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Sheet1!$A$2:$A$15</c:f>
              <c:strCache>
                <c:ptCount val="14"/>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pt idx="12">
                  <c:v>R2年度</c:v>
                </c:pt>
                <c:pt idx="13">
                  <c:v>R3年度</c:v>
                </c:pt>
              </c:strCache>
            </c:strRef>
          </c:cat>
          <c:val>
            <c:numRef>
              <c:f>Sheet1!$B$2:$B$15</c:f>
              <c:numCache>
                <c:formatCode>#,##0_);[Red]\(#,##0\)</c:formatCode>
                <c:ptCount val="14"/>
                <c:pt idx="0">
                  <c:v>1111</c:v>
                </c:pt>
                <c:pt idx="1">
                  <c:v>1801</c:v>
                </c:pt>
                <c:pt idx="2">
                  <c:v>2544</c:v>
                </c:pt>
                <c:pt idx="3">
                  <c:v>3310</c:v>
                </c:pt>
                <c:pt idx="4">
                  <c:v>4570</c:v>
                </c:pt>
                <c:pt idx="5">
                  <c:v>5881</c:v>
                </c:pt>
                <c:pt idx="6">
                  <c:v>6441</c:v>
                </c:pt>
                <c:pt idx="7">
                  <c:v>6966</c:v>
                </c:pt>
                <c:pt idx="8">
                  <c:v>8095</c:v>
                </c:pt>
                <c:pt idx="9">
                  <c:v>8906</c:v>
                </c:pt>
                <c:pt idx="10">
                  <c:v>12244</c:v>
                </c:pt>
                <c:pt idx="11">
                  <c:v>13288</c:v>
                </c:pt>
                <c:pt idx="12">
                  <c:v>11614</c:v>
                </c:pt>
                <c:pt idx="13">
                  <c:v>13946</c:v>
                </c:pt>
              </c:numCache>
            </c:numRef>
          </c:val>
          <c:extLst>
            <c:ext xmlns:c16="http://schemas.microsoft.com/office/drawing/2014/chart" uri="{C3380CC4-5D6E-409C-BE32-E72D297353CC}">
              <c16:uniqueId val="{00000000-8822-4ABA-A36D-25B5238061CA}"/>
            </c:ext>
          </c:extLst>
        </c:ser>
        <c:ser>
          <c:idx val="1"/>
          <c:order val="1"/>
          <c:tx>
            <c:strRef>
              <c:f>Sheet1!$C$1</c:f>
              <c:strCache>
                <c:ptCount val="1"/>
                <c:pt idx="0">
                  <c:v>A型</c:v>
                </c:pt>
              </c:strCache>
            </c:strRef>
          </c:tx>
          <c:spPr>
            <a:solidFill>
              <a:srgbClr val="CCECFF"/>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Sheet1!$A$2:$A$15</c:f>
              <c:strCache>
                <c:ptCount val="14"/>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pt idx="12">
                  <c:v>R2年度</c:v>
                </c:pt>
                <c:pt idx="13">
                  <c:v>R3年度</c:v>
                </c:pt>
              </c:strCache>
            </c:strRef>
          </c:cat>
          <c:val>
            <c:numRef>
              <c:f>Sheet1!$C$2:$C$15</c:f>
              <c:numCache>
                <c:formatCode>#,##0_);[Red]\(#,##0\)</c:formatCode>
                <c:ptCount val="14"/>
                <c:pt idx="0">
                  <c:v>96</c:v>
                </c:pt>
                <c:pt idx="1">
                  <c:v>142</c:v>
                </c:pt>
                <c:pt idx="2">
                  <c:v>209</c:v>
                </c:pt>
                <c:pt idx="3">
                  <c:v>463</c:v>
                </c:pt>
                <c:pt idx="4">
                  <c:v>840</c:v>
                </c:pt>
                <c:pt idx="5">
                  <c:v>1473</c:v>
                </c:pt>
                <c:pt idx="6">
                  <c:v>1742</c:v>
                </c:pt>
                <c:pt idx="7">
                  <c:v>2316</c:v>
                </c:pt>
                <c:pt idx="8">
                  <c:v>2700</c:v>
                </c:pt>
                <c:pt idx="9">
                  <c:v>3233</c:v>
                </c:pt>
                <c:pt idx="10">
                  <c:v>4002</c:v>
                </c:pt>
                <c:pt idx="11">
                  <c:v>4185</c:v>
                </c:pt>
                <c:pt idx="12">
                  <c:v>3330</c:v>
                </c:pt>
                <c:pt idx="13">
                  <c:v>3581</c:v>
                </c:pt>
              </c:numCache>
            </c:numRef>
          </c:val>
          <c:extLst>
            <c:ext xmlns:c16="http://schemas.microsoft.com/office/drawing/2014/chart" uri="{C3380CC4-5D6E-409C-BE32-E72D297353CC}">
              <c16:uniqueId val="{00000001-8822-4ABA-A36D-25B5238061CA}"/>
            </c:ext>
          </c:extLst>
        </c:ser>
        <c:ser>
          <c:idx val="2"/>
          <c:order val="2"/>
          <c:tx>
            <c:strRef>
              <c:f>Sheet1!$D$1</c:f>
              <c:strCache>
                <c:ptCount val="1"/>
                <c:pt idx="0">
                  <c:v>B型</c:v>
                </c:pt>
              </c:strCache>
            </c:strRef>
          </c:tx>
          <c:spPr>
            <a:solidFill>
              <a:srgbClr val="FFCCCC"/>
            </a:solidFill>
            <a:ln>
              <a:noFill/>
            </a:ln>
            <a:effectLst/>
          </c:spPr>
          <c:invertIfNegative val="0"/>
          <c:dLbls>
            <c:dLbl>
              <c:idx val="0"/>
              <c:layout>
                <c:manualLayout>
                  <c:x val="0"/>
                  <c:y val="-4.04452986434901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22-4ABA-A36D-25B5238061CA}"/>
                </c:ext>
              </c:extLst>
            </c:dLbl>
            <c:dLbl>
              <c:idx val="1"/>
              <c:layout>
                <c:manualLayout>
                  <c:x val="0"/>
                  <c:y val="-4.6223198449703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22-4ABA-A36D-25B5238061CA}"/>
                </c:ext>
              </c:extLst>
            </c:dLbl>
            <c:dLbl>
              <c:idx val="2"/>
              <c:layout>
                <c:manualLayout>
                  <c:x val="-4.5141577900341681E-17"/>
                  <c:y val="-2.60005491279580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22-4ABA-A36D-25B5238061CA}"/>
                </c:ext>
              </c:extLst>
            </c:dLbl>
            <c:dLbl>
              <c:idx val="3"/>
              <c:layout>
                <c:manualLayout>
                  <c:x val="2.4622963298019094E-3"/>
                  <c:y val="-3.75563487403837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22-4ABA-A36D-25B5238061CA}"/>
                </c:ext>
              </c:extLst>
            </c:dLbl>
            <c:dLbl>
              <c:idx val="4"/>
              <c:layout>
                <c:manualLayout>
                  <c:x val="-9.0283155800683363E-17"/>
                  <c:y val="-4.33342485465966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22-4ABA-A36D-25B5238061CA}"/>
                </c:ext>
              </c:extLst>
            </c:dLbl>
            <c:dLbl>
              <c:idx val="5"/>
              <c:layout>
                <c:manualLayout>
                  <c:x val="-9.0283155800683363E-17"/>
                  <c:y val="-3.46673988372772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22-4ABA-A36D-25B5238061CA}"/>
                </c:ext>
              </c:extLst>
            </c:dLbl>
            <c:dLbl>
              <c:idx val="6"/>
              <c:layout>
                <c:manualLayout>
                  <c:x val="0"/>
                  <c:y val="-3.17784489341708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22-4ABA-A36D-25B5238061CA}"/>
                </c:ext>
              </c:extLst>
            </c:dLbl>
            <c:dLbl>
              <c:idx val="7"/>
              <c:layout>
                <c:manualLayout>
                  <c:x val="2.4622963298019094E-3"/>
                  <c:y val="-4.04452986434901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22-4ABA-A36D-25B5238061CA}"/>
                </c:ext>
              </c:extLst>
            </c:dLbl>
            <c:dLbl>
              <c:idx val="8"/>
              <c:layout>
                <c:manualLayout>
                  <c:x val="0"/>
                  <c:y val="-4.6223198449703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22-4ABA-A36D-25B5238061CA}"/>
                </c:ext>
              </c:extLst>
            </c:dLbl>
            <c:dLbl>
              <c:idx val="9"/>
              <c:layout>
                <c:manualLayout>
                  <c:x val="0"/>
                  <c:y val="-2.88894990310643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22-4ABA-A36D-25B5238061CA}"/>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Sheet1!$A$2:$A$15</c:f>
              <c:strCache>
                <c:ptCount val="14"/>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pt idx="12">
                  <c:v>R2年度</c:v>
                </c:pt>
                <c:pt idx="13">
                  <c:v>R3年度</c:v>
                </c:pt>
              </c:strCache>
            </c:strRef>
          </c:cat>
          <c:val>
            <c:numRef>
              <c:f>Sheet1!$D$2:$D$15</c:f>
              <c:numCache>
                <c:formatCode>#,##0_);[Red]\(#,##0\)</c:formatCode>
                <c:ptCount val="14"/>
                <c:pt idx="0">
                  <c:v>517</c:v>
                </c:pt>
                <c:pt idx="1">
                  <c:v>669</c:v>
                </c:pt>
                <c:pt idx="2">
                  <c:v>1322</c:v>
                </c:pt>
                <c:pt idx="3">
                  <c:v>1606</c:v>
                </c:pt>
                <c:pt idx="4">
                  <c:v>2307</c:v>
                </c:pt>
                <c:pt idx="5">
                  <c:v>2647</c:v>
                </c:pt>
                <c:pt idx="6">
                  <c:v>2737</c:v>
                </c:pt>
                <c:pt idx="7">
                  <c:v>2646</c:v>
                </c:pt>
                <c:pt idx="8">
                  <c:v>2722</c:v>
                </c:pt>
                <c:pt idx="9">
                  <c:v>2706</c:v>
                </c:pt>
                <c:pt idx="10">
                  <c:v>3717</c:v>
                </c:pt>
                <c:pt idx="11">
                  <c:v>4446</c:v>
                </c:pt>
                <c:pt idx="12">
                  <c:v>3655</c:v>
                </c:pt>
                <c:pt idx="13">
                  <c:v>3853</c:v>
                </c:pt>
              </c:numCache>
            </c:numRef>
          </c:val>
          <c:extLst>
            <c:ext xmlns:c16="http://schemas.microsoft.com/office/drawing/2014/chart" uri="{C3380CC4-5D6E-409C-BE32-E72D297353CC}">
              <c16:uniqueId val="{00000002-8822-4ABA-A36D-25B5238061CA}"/>
            </c:ext>
          </c:extLst>
        </c:ser>
        <c:dLbls>
          <c:dLblPos val="ctr"/>
          <c:showLegendKey val="0"/>
          <c:showVal val="1"/>
          <c:showCatName val="0"/>
          <c:showSerName val="0"/>
          <c:showPercent val="0"/>
          <c:showBubbleSize val="0"/>
        </c:dLbls>
        <c:gapWidth val="87"/>
        <c:overlap val="100"/>
        <c:axId val="718479376"/>
        <c:axId val="718482000"/>
      </c:barChart>
      <c:catAx>
        <c:axId val="71847937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600" b="0" i="0" u="none" strike="noStrike" kern="1200" cap="none" spc="0" normalizeH="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718482000"/>
        <c:crosses val="autoZero"/>
        <c:auto val="1"/>
        <c:lblAlgn val="ctr"/>
        <c:lblOffset val="100"/>
        <c:noMultiLvlLbl val="0"/>
      </c:catAx>
      <c:valAx>
        <c:axId val="718482000"/>
        <c:scaling>
          <c:orientation val="minMax"/>
        </c:scaling>
        <c:delete val="0"/>
        <c:axPos val="l"/>
        <c:majorGridlines>
          <c:spPr>
            <a:ln w="9525" cap="flat" cmpd="sng" algn="ctr">
              <a:solidFill>
                <a:schemeClr val="dk1">
                  <a:lumMod val="15000"/>
                  <a:lumOff val="85000"/>
                </a:schemeClr>
              </a:solidFill>
              <a:round/>
            </a:ln>
            <a:effectLst/>
          </c:spPr>
        </c:majorGridlines>
        <c:numFmt formatCode="#,##0_);[Red]\(#,##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71847937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8.0687899674802402E-2"/>
          <c:y val="0.16993650967181764"/>
          <c:w val="0.38556148208524316"/>
          <c:h val="5.8053665831760255E-2"/>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sz="900" b="0">
          <a:solidFill>
            <a:schemeClr val="tx1"/>
          </a:solidFill>
          <a:latin typeface="UD デジタル 教科書体 NK-R" panose="02020400000000000000" pitchFamily="18" charset="-128"/>
          <a:ea typeface="UD デジタル 教科書体 NK-R" panose="02020400000000000000" pitchFamily="18"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52113718429665E-2"/>
          <c:y val="1.5176254146207973E-2"/>
          <c:w val="0.90339536208217797"/>
          <c:h val="0.93220786555043689"/>
        </c:manualLayout>
      </c:layout>
      <c:lineChart>
        <c:grouping val="standard"/>
        <c:varyColors val="0"/>
        <c:ser>
          <c:idx val="0"/>
          <c:order val="0"/>
          <c:tx>
            <c:strRef>
              <c:f>Sheet1!$B$1</c:f>
              <c:strCache>
                <c:ptCount val="1"/>
                <c:pt idx="0">
                  <c:v>就労移行</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Sheet1!$A$2:$A$15</c:f>
              <c:strCache>
                <c:ptCount val="14"/>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pt idx="12">
                  <c:v>R2年度</c:v>
                </c:pt>
                <c:pt idx="13">
                  <c:v>R3年度</c:v>
                </c:pt>
              </c:strCache>
            </c:strRef>
          </c:cat>
          <c:val>
            <c:numRef>
              <c:f>Sheet1!$B$2:$B$15</c:f>
              <c:numCache>
                <c:formatCode>0.0</c:formatCode>
                <c:ptCount val="14"/>
                <c:pt idx="0">
                  <c:v>49.4</c:v>
                </c:pt>
                <c:pt idx="1">
                  <c:v>41.4</c:v>
                </c:pt>
                <c:pt idx="2">
                  <c:v>40.6</c:v>
                </c:pt>
                <c:pt idx="3">
                  <c:v>43.9</c:v>
                </c:pt>
                <c:pt idx="4">
                  <c:v>44.8</c:v>
                </c:pt>
                <c:pt idx="5">
                  <c:v>47.7</c:v>
                </c:pt>
                <c:pt idx="6">
                  <c:v>45.6</c:v>
                </c:pt>
                <c:pt idx="7">
                  <c:v>44.9</c:v>
                </c:pt>
                <c:pt idx="8">
                  <c:v>46.3</c:v>
                </c:pt>
                <c:pt idx="9">
                  <c:v>48.3</c:v>
                </c:pt>
                <c:pt idx="10">
                  <c:v>52.9</c:v>
                </c:pt>
                <c:pt idx="11">
                  <c:v>54.7</c:v>
                </c:pt>
                <c:pt idx="12">
                  <c:v>53.4</c:v>
                </c:pt>
                <c:pt idx="13">
                  <c:v>56.3</c:v>
                </c:pt>
              </c:numCache>
            </c:numRef>
          </c:val>
          <c:smooth val="0"/>
          <c:extLst>
            <c:ext xmlns:c16="http://schemas.microsoft.com/office/drawing/2014/chart" uri="{C3380CC4-5D6E-409C-BE32-E72D297353CC}">
              <c16:uniqueId val="{00000000-2A27-42F4-8E6F-EF52649B2D69}"/>
            </c:ext>
          </c:extLst>
        </c:ser>
        <c:ser>
          <c:idx val="1"/>
          <c:order val="1"/>
          <c:tx>
            <c:strRef>
              <c:f>Sheet1!$C$1</c:f>
              <c:strCache>
                <c:ptCount val="1"/>
                <c:pt idx="0">
                  <c:v>A型</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Sheet1!$A$2:$A$15</c:f>
              <c:strCache>
                <c:ptCount val="14"/>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pt idx="12">
                  <c:v>R2年度</c:v>
                </c:pt>
                <c:pt idx="13">
                  <c:v>R3年度</c:v>
                </c:pt>
              </c:strCache>
            </c:strRef>
          </c:cat>
          <c:val>
            <c:numRef>
              <c:f>Sheet1!$C$2:$C$15</c:f>
              <c:numCache>
                <c:formatCode>0.0</c:formatCode>
                <c:ptCount val="14"/>
                <c:pt idx="0">
                  <c:v>24.5</c:v>
                </c:pt>
                <c:pt idx="1">
                  <c:v>23.5</c:v>
                </c:pt>
                <c:pt idx="2">
                  <c:v>19.600000000000001</c:v>
                </c:pt>
                <c:pt idx="3">
                  <c:v>24.5</c:v>
                </c:pt>
                <c:pt idx="4">
                  <c:v>23.4</c:v>
                </c:pt>
                <c:pt idx="5">
                  <c:v>24.7</c:v>
                </c:pt>
                <c:pt idx="6">
                  <c:v>21.8</c:v>
                </c:pt>
                <c:pt idx="7">
                  <c:v>22.1</c:v>
                </c:pt>
                <c:pt idx="8">
                  <c:v>22.7</c:v>
                </c:pt>
                <c:pt idx="9">
                  <c:v>23.3</c:v>
                </c:pt>
                <c:pt idx="10">
                  <c:v>22.7</c:v>
                </c:pt>
                <c:pt idx="11">
                  <c:v>25.1</c:v>
                </c:pt>
                <c:pt idx="12">
                  <c:v>21.4</c:v>
                </c:pt>
                <c:pt idx="13">
                  <c:v>22</c:v>
                </c:pt>
              </c:numCache>
            </c:numRef>
          </c:val>
          <c:smooth val="0"/>
          <c:extLst>
            <c:ext xmlns:c16="http://schemas.microsoft.com/office/drawing/2014/chart" uri="{C3380CC4-5D6E-409C-BE32-E72D297353CC}">
              <c16:uniqueId val="{00000001-2A27-42F4-8E6F-EF52649B2D69}"/>
            </c:ext>
          </c:extLst>
        </c:ser>
        <c:ser>
          <c:idx val="2"/>
          <c:order val="2"/>
          <c:tx>
            <c:strRef>
              <c:f>Sheet1!$D$1</c:f>
              <c:strCache>
                <c:ptCount val="1"/>
                <c:pt idx="0">
                  <c:v>B型</c:v>
                </c:pt>
              </c:strCache>
            </c:strRef>
          </c:tx>
          <c:spPr>
            <a:ln w="22225" cap="rnd">
              <a:solidFill>
                <a:schemeClr val="accent3"/>
              </a:solidFill>
              <a:round/>
            </a:ln>
            <a:effectLst/>
          </c:spPr>
          <c:marker>
            <c:symbol val="none"/>
          </c:marker>
          <c:dLbls>
            <c:dLbl>
              <c:idx val="0"/>
              <c:layout>
                <c:manualLayout>
                  <c:x val="-4.1666248648515161E-2"/>
                  <c:y val="-6.51446829331975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27-42F4-8E6F-EF52649B2D69}"/>
                </c:ext>
              </c:extLst>
            </c:dLbl>
            <c:dLbl>
              <c:idx val="1"/>
              <c:layout>
                <c:manualLayout>
                  <c:x val="-4.166624864851514E-2"/>
                  <c:y val="-1.5181318002639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27-42F4-8E6F-EF52649B2D69}"/>
                </c:ext>
              </c:extLst>
            </c:dLbl>
            <c:dLbl>
              <c:idx val="2"/>
              <c:layout>
                <c:manualLayout>
                  <c:x val="-4.1666248648515161E-2"/>
                  <c:y val="-1.2292368099532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27-42F4-8E6F-EF52649B2D69}"/>
                </c:ext>
              </c:extLst>
            </c:dLbl>
            <c:dLbl>
              <c:idx val="3"/>
              <c:layout>
                <c:manualLayout>
                  <c:x val="-4.1666248648515161E-2"/>
                  <c:y val="-6.51446829331975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27-42F4-8E6F-EF52649B2D69}"/>
                </c:ext>
              </c:extLst>
            </c:dLbl>
            <c:dLbl>
              <c:idx val="4"/>
              <c:layout>
                <c:manualLayout>
                  <c:x val="-5.1467166539203378E-2"/>
                  <c:y val="-9.40341819642619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27-42F4-8E6F-EF52649B2D69}"/>
                </c:ext>
              </c:extLst>
            </c:dLbl>
            <c:dLbl>
              <c:idx val="5"/>
              <c:layout>
                <c:manualLayout>
                  <c:x val="-4.1666248648515161E-2"/>
                  <c:y val="-1.5181318002639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27-42F4-8E6F-EF52649B2D69}"/>
                </c:ext>
              </c:extLst>
            </c:dLbl>
            <c:dLbl>
              <c:idx val="6"/>
              <c:layout>
                <c:manualLayout>
                  <c:x val="-4.1666248648515071E-2"/>
                  <c:y val="-1.2292368099532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27-42F4-8E6F-EF52649B2D69}"/>
                </c:ext>
              </c:extLst>
            </c:dLbl>
            <c:dLbl>
              <c:idx val="7"/>
              <c:layout>
                <c:manualLayout>
                  <c:x val="-3.921601917584322E-2"/>
                  <c:y val="-2.095921780885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A27-42F4-8E6F-EF52649B2D69}"/>
                </c:ext>
              </c:extLst>
            </c:dLbl>
            <c:dLbl>
              <c:idx val="8"/>
              <c:layout>
                <c:manualLayout>
                  <c:x val="-4.1666248648515161E-2"/>
                  <c:y val="-2.095921780885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27-42F4-8E6F-EF52649B2D69}"/>
                </c:ext>
              </c:extLst>
            </c:dLbl>
            <c:dLbl>
              <c:idx val="9"/>
              <c:layout>
                <c:manualLayout>
                  <c:x val="-4.1666248648515161E-2"/>
                  <c:y val="-3.2515017421277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A27-42F4-8E6F-EF52649B2D69}"/>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Sheet1!$A$2:$A$15</c:f>
              <c:strCache>
                <c:ptCount val="14"/>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pt idx="12">
                  <c:v>R2年度</c:v>
                </c:pt>
                <c:pt idx="13">
                  <c:v>R3年度</c:v>
                </c:pt>
              </c:strCache>
            </c:strRef>
          </c:cat>
          <c:val>
            <c:numRef>
              <c:f>Sheet1!$D$2:$D$15</c:f>
              <c:numCache>
                <c:formatCode>0.0</c:formatCode>
                <c:ptCount val="14"/>
                <c:pt idx="0">
                  <c:v>13.9</c:v>
                </c:pt>
                <c:pt idx="1">
                  <c:v>12.6</c:v>
                </c:pt>
                <c:pt idx="2">
                  <c:v>14.3</c:v>
                </c:pt>
                <c:pt idx="3">
                  <c:v>15</c:v>
                </c:pt>
                <c:pt idx="4">
                  <c:v>14.8</c:v>
                </c:pt>
                <c:pt idx="5">
                  <c:v>15.6</c:v>
                </c:pt>
                <c:pt idx="6">
                  <c:v>14.6</c:v>
                </c:pt>
                <c:pt idx="7">
                  <c:v>12.9</c:v>
                </c:pt>
                <c:pt idx="8">
                  <c:v>12.5</c:v>
                </c:pt>
                <c:pt idx="9">
                  <c:v>11.4</c:v>
                </c:pt>
                <c:pt idx="10">
                  <c:v>11.7</c:v>
                </c:pt>
                <c:pt idx="11">
                  <c:v>13.2</c:v>
                </c:pt>
                <c:pt idx="12">
                  <c:v>10.6</c:v>
                </c:pt>
                <c:pt idx="13">
                  <c:v>10.1</c:v>
                </c:pt>
              </c:numCache>
            </c:numRef>
          </c:val>
          <c:smooth val="0"/>
          <c:extLst>
            <c:ext xmlns:c16="http://schemas.microsoft.com/office/drawing/2014/chart" uri="{C3380CC4-5D6E-409C-BE32-E72D297353CC}">
              <c16:uniqueId val="{00000002-2A27-42F4-8E6F-EF52649B2D69}"/>
            </c:ext>
          </c:extLst>
        </c:ser>
        <c:dLbls>
          <c:dLblPos val="t"/>
          <c:showLegendKey val="0"/>
          <c:showVal val="1"/>
          <c:showCatName val="0"/>
          <c:showSerName val="0"/>
          <c:showPercent val="0"/>
          <c:showBubbleSize val="0"/>
        </c:dLbls>
        <c:smooth val="0"/>
        <c:axId val="741402856"/>
        <c:axId val="741399904"/>
      </c:lineChart>
      <c:catAx>
        <c:axId val="74140285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600" b="0" i="0" u="none" strike="noStrike" kern="1200" cap="none" spc="0" normalizeH="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741399904"/>
        <c:crosses val="autoZero"/>
        <c:auto val="1"/>
        <c:lblAlgn val="ctr"/>
        <c:lblOffset val="100"/>
        <c:noMultiLvlLbl val="0"/>
      </c:catAx>
      <c:valAx>
        <c:axId val="74139990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7414028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7.358888004834091E-2"/>
          <c:y val="0.87884662647263379"/>
          <c:w val="0.43138257767227428"/>
          <c:h val="5.3656443802758885E-2"/>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sz="900" b="0">
          <a:solidFill>
            <a:schemeClr val="tx1"/>
          </a:solidFill>
          <a:latin typeface="UD デジタル 教科書体 NK-R" panose="02020400000000000000" pitchFamily="18" charset="-128"/>
          <a:ea typeface="UD デジタル 教科書体 NK-R" panose="02020400000000000000" pitchFamily="18"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アセスメント①就労相談</a:t>
          </a:r>
        </a:p>
      </dgm:t>
    </dgm:pt>
    <dgm:pt modelId="{9B4B2EDC-C418-49E5-95A9-712294A4E935}" type="parTrans" cxnId="{A09B613F-B8A6-4E78-9AF0-111A33378CD6}">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アセスメント②職業準備支援</a:t>
          </a:r>
        </a:p>
      </dgm:t>
    </dgm:pt>
    <dgm:pt modelId="{7E02ECF3-DCC0-4D2C-88AD-95743A8E89D2}" type="parTrans" cxnId="{ABCC2832-F469-481A-BCC9-7C566A4BAD4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職業紹介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職場適応支援</a:t>
          </a:r>
          <a:r>
            <a:rPr kumimoji="1" lang="ja-JP" altLang="en-US" sz="1400" spc="0" dirty="0">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pt>
  </dgm:ptLst>
  <dgm:cxnLst>
    <dgm:cxn modelId="{D7318701-E0B1-471F-84A2-2FBE18739604}" type="presOf" srcId="{13A7F6C0-75F0-4D29-8B64-64ECD5E7AB02}" destId="{9E18A122-0ECA-4A42-A971-89DF48F6FE1B}"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24351E5D-DEA7-4C64-9B7E-B5DE1BD79A4A}" type="presOf" srcId="{0861C690-3F6C-4183-9E4A-EAE7A91CEE71}" destId="{7D7759C8-F61F-41F9-9903-DE9AD1AD9070}" srcOrd="0" destOrd="0" presId="urn:microsoft.com/office/officeart/2005/8/layout/hProcess9"/>
    <dgm:cxn modelId="{CA9C5046-15A7-48E2-8447-B1973FE86B43}" type="presOf" srcId="{D0EC1D43-B54D-43B9-86CB-E8F6112554C1}" destId="{ADA18083-85B5-48DC-BE71-5A78FE501EAA}"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0ED18E83-8B7B-414C-BDF7-64D8F0D5771F}" srcId="{0861C690-3F6C-4183-9E4A-EAE7A91CEE71}" destId="{13A7F6C0-75F0-4D29-8B64-64ECD5E7AB02}" srcOrd="3" destOrd="0" parTransId="{6C12BD19-9DF4-49C2-A570-8355ECF39180}" sibTransId="{206BE26B-0281-477B-8DDE-390361A2CFA3}"/>
    <dgm:cxn modelId="{98C3C58A-B8AF-42FE-8FE5-4D8C9733FABD}" srcId="{0861C690-3F6C-4183-9E4A-EAE7A91CEE71}" destId="{3A1C9CB2-0247-4F2C-95D5-7F8D276E8413}" srcOrd="4" destOrd="0" parTransId="{10EB6788-8F1E-4343-95A7-6582FB366FF2}" sibTransId="{DA53E5BF-39C0-448A-9628-32F901F97709}"/>
    <dgm:cxn modelId="{2926FFE6-54CB-484F-BE08-D2F76C320EA7}" type="presOf" srcId="{46261DA7-B5E5-4538-9A1D-2D830D1A7367}" destId="{54CFA4EE-E04E-4215-8F09-21618A7449C4}"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039F16-8A29-4884-ABED-6F78A8AF1116}" type="doc">
      <dgm:prSet loTypeId="urn:microsoft.com/office/officeart/2005/8/layout/vList4" loCatId="list" qsTypeId="urn:microsoft.com/office/officeart/2005/8/quickstyle/simple3" qsCatId="simple" csTypeId="urn:microsoft.com/office/officeart/2005/8/colors/accent1_1" csCatId="accent1" phldr="1"/>
      <dgm:spPr/>
      <dgm:t>
        <a:bodyPr/>
        <a:lstStyle/>
        <a:p>
          <a:endParaRPr kumimoji="1" lang="ja-JP" altLang="en-US"/>
        </a:p>
      </dgm:t>
    </dgm:pt>
    <dgm:pt modelId="{35917A01-A457-4D3F-B38A-20E7DB61C42F}">
      <dgm:prSet phldrT="[テキスト]" custT="1"/>
      <dgm:spPr/>
      <dgm:t>
        <a:bodyPr/>
        <a:lstStyle/>
        <a:p>
          <a:r>
            <a:rPr lang="ja-JP" altLang="en-US" sz="1200" dirty="0">
              <a:latin typeface="UD デジタル 教科書体 NK-R" panose="02020400000000000000" pitchFamily="18" charset="-128"/>
              <a:ea typeface="UD デジタル 教科書体 NK-R" panose="02020400000000000000" pitchFamily="18" charset="-128"/>
            </a:rPr>
            <a:t>・就職初期において、障害のある人と職場環境との橋渡し役となり、物理的環境、仕事のマッチング、要求水準の調整、人間関係やコミュニケーションの調整、ナチュラルサポートの形成などを集中的に行う。</a:t>
          </a:r>
          <a:endParaRPr kumimoji="1" lang="ja-JP" altLang="en-US" sz="1200" dirty="0">
            <a:latin typeface="UD デジタル 教科書体 NK-R" panose="02020400000000000000" pitchFamily="18" charset="-128"/>
            <a:ea typeface="UD デジタル 教科書体 NK-R" panose="02020400000000000000" pitchFamily="18" charset="-128"/>
          </a:endParaRPr>
        </a:p>
      </dgm:t>
    </dgm:pt>
    <dgm:pt modelId="{A028DF09-6284-4542-B54C-F9F5B04D2EDB}" type="parTrans" cxnId="{4FFE63D3-4EEA-4451-8123-C7F0FEB10690}">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101C6D49-2D45-44C5-A461-7FA193C8890D}" type="sibTrans" cxnId="{4FFE63D3-4EEA-4451-8123-C7F0FEB10690}">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ADC4DD07-F9CF-43B8-B4FF-0D30828391B1}">
      <dgm:prSet phldrT="[テキスト]" custT="1"/>
      <dgm:spPr/>
      <dgm:t>
        <a:bodyPr/>
        <a:lstStyle/>
        <a:p>
          <a:r>
            <a:rPr lang="ja-JP" altLang="en-US" sz="1200" dirty="0">
              <a:latin typeface="UD デジタル 教科書体 NK-R" panose="02020400000000000000" pitchFamily="18" charset="-128"/>
              <a:ea typeface="UD デジタル 教科書体 NK-R" panose="02020400000000000000" pitchFamily="18" charset="-128"/>
            </a:rPr>
            <a:t>・支援構築を通して得た情報を基に、障害のある人の状況、職場の状況を継続的に観察し、不利・困難な要素（仕事の変化、職員の異動、体調等の変化、家族や友達の変化、支援機関や医療機関の変化）が生じないかを把握する。また、問題が深刻化しないように早期に対応する。</a:t>
          </a:r>
          <a:endParaRPr kumimoji="1" lang="ja-JP" altLang="en-US" sz="1200" dirty="0">
            <a:latin typeface="UD デジタル 教科書体 NK-R" panose="02020400000000000000" pitchFamily="18" charset="-128"/>
            <a:ea typeface="UD デジタル 教科書体 NK-R" panose="02020400000000000000" pitchFamily="18" charset="-128"/>
          </a:endParaRPr>
        </a:p>
      </dgm:t>
    </dgm:pt>
    <dgm:pt modelId="{757484A0-DB5A-414A-9168-86BAA8A57649}" type="parTrans" cxnId="{6A12506D-F5E1-4D10-A01C-F06BA620BFD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68AA97C5-E65C-4680-82D0-26B650667478}" type="sibTrans" cxnId="{6A12506D-F5E1-4D10-A01C-F06BA620BFD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B171AB8-E997-48B2-A248-5F746B9A8F75}">
      <dgm:prSet phldrT="[テキスト]" custT="1"/>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予防をしても必ず問題は生じるので、その都度、早期に介入する。「支援構築⇒予防⇒問題解決」のプロセスがあれば問題解決も比較的容易だが、知らない職場にいきなり入っての問題解決は非常に難しく成果が上がり難い。</a:t>
          </a:r>
        </a:p>
      </dgm:t>
    </dgm:pt>
    <dgm:pt modelId="{0D80BA44-5A8A-4C50-A227-B745F814B615}" type="parTrans" cxnId="{A3F06D94-4CF9-4992-8875-B005D9C94771}">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7098CE5-70C9-4993-AF8F-F6691DEFAD92}" type="sibTrans" cxnId="{A3F06D94-4CF9-4992-8875-B005D9C94771}">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4039D16-8C38-4BEA-8321-89832DEE46D5}" type="pres">
      <dgm:prSet presAssocID="{97039F16-8A29-4884-ABED-6F78A8AF1116}" presName="linear" presStyleCnt="0">
        <dgm:presLayoutVars>
          <dgm:dir/>
          <dgm:resizeHandles val="exact"/>
        </dgm:presLayoutVars>
      </dgm:prSet>
      <dgm:spPr/>
    </dgm:pt>
    <dgm:pt modelId="{8D210EBC-87B2-4572-824C-1686193BE605}" type="pres">
      <dgm:prSet presAssocID="{35917A01-A457-4D3F-B38A-20E7DB61C42F}" presName="comp" presStyleCnt="0"/>
      <dgm:spPr/>
    </dgm:pt>
    <dgm:pt modelId="{337C7BFD-7F00-4F3F-9FC3-E9A1860F8A84}" type="pres">
      <dgm:prSet presAssocID="{35917A01-A457-4D3F-B38A-20E7DB61C42F}" presName="box" presStyleLbl="node1" presStyleIdx="0" presStyleCnt="3"/>
      <dgm:spPr/>
    </dgm:pt>
    <dgm:pt modelId="{2EBA3428-52CB-4502-8097-6D059410A762}" type="pres">
      <dgm:prSet presAssocID="{35917A01-A457-4D3F-B38A-20E7DB61C42F}" presName="img" presStyleLbl="fgImgPlace1" presStyleIdx="0" presStyleCnt="3"/>
      <dgm:spPr/>
    </dgm:pt>
    <dgm:pt modelId="{A421567C-9995-493D-BD50-4C1A53DA8E14}" type="pres">
      <dgm:prSet presAssocID="{35917A01-A457-4D3F-B38A-20E7DB61C42F}" presName="text" presStyleLbl="node1" presStyleIdx="0" presStyleCnt="3">
        <dgm:presLayoutVars>
          <dgm:bulletEnabled val="1"/>
        </dgm:presLayoutVars>
      </dgm:prSet>
      <dgm:spPr/>
    </dgm:pt>
    <dgm:pt modelId="{50C0E7DA-8580-4197-B50C-F3DD3C5B946F}" type="pres">
      <dgm:prSet presAssocID="{101C6D49-2D45-44C5-A461-7FA193C8890D}" presName="spacer" presStyleCnt="0"/>
      <dgm:spPr/>
    </dgm:pt>
    <dgm:pt modelId="{35716017-8DDF-4FD4-9852-9351DD0CA21E}" type="pres">
      <dgm:prSet presAssocID="{ADC4DD07-F9CF-43B8-B4FF-0D30828391B1}" presName="comp" presStyleCnt="0"/>
      <dgm:spPr/>
    </dgm:pt>
    <dgm:pt modelId="{C425CAE6-DEC2-45A9-BA75-17F9546507A1}" type="pres">
      <dgm:prSet presAssocID="{ADC4DD07-F9CF-43B8-B4FF-0D30828391B1}" presName="box" presStyleLbl="node1" presStyleIdx="1" presStyleCnt="3" custScaleY="131652" custLinFactNeighborX="-602" custLinFactNeighborY="0"/>
      <dgm:spPr/>
    </dgm:pt>
    <dgm:pt modelId="{728DF6A7-14E2-4BA0-BDF4-1C95EFF914EE}" type="pres">
      <dgm:prSet presAssocID="{ADC4DD07-F9CF-43B8-B4FF-0D30828391B1}" presName="img" presStyleLbl="fgImgPlace1" presStyleIdx="1" presStyleCnt="3"/>
      <dgm:spPr/>
    </dgm:pt>
    <dgm:pt modelId="{5F10E07D-488C-423F-8067-29147970DE42}" type="pres">
      <dgm:prSet presAssocID="{ADC4DD07-F9CF-43B8-B4FF-0D30828391B1}" presName="text" presStyleLbl="node1" presStyleIdx="1" presStyleCnt="3">
        <dgm:presLayoutVars>
          <dgm:bulletEnabled val="1"/>
        </dgm:presLayoutVars>
      </dgm:prSet>
      <dgm:spPr/>
    </dgm:pt>
    <dgm:pt modelId="{466237F3-E58D-48BF-8CA6-8118ACAD8E8E}" type="pres">
      <dgm:prSet presAssocID="{68AA97C5-E65C-4680-82D0-26B650667478}" presName="spacer" presStyleCnt="0"/>
      <dgm:spPr/>
    </dgm:pt>
    <dgm:pt modelId="{F13F7179-67DF-4641-8368-D8349AED810E}" type="pres">
      <dgm:prSet presAssocID="{0B171AB8-E997-48B2-A248-5F746B9A8F75}" presName="comp" presStyleCnt="0"/>
      <dgm:spPr/>
    </dgm:pt>
    <dgm:pt modelId="{7539E381-990F-435C-8054-BD98DC240AF1}" type="pres">
      <dgm:prSet presAssocID="{0B171AB8-E997-48B2-A248-5F746B9A8F75}" presName="box" presStyleLbl="node1" presStyleIdx="2" presStyleCnt="3"/>
      <dgm:spPr/>
    </dgm:pt>
    <dgm:pt modelId="{34A47201-EEA6-4BDD-AD1F-A8396CEFDFD0}" type="pres">
      <dgm:prSet presAssocID="{0B171AB8-E997-48B2-A248-5F746B9A8F75}" presName="img" presStyleLbl="fgImgPlace1" presStyleIdx="2" presStyleCnt="3"/>
      <dgm:spPr/>
    </dgm:pt>
    <dgm:pt modelId="{544E47A6-4FDD-4D59-8965-36FCECE56767}" type="pres">
      <dgm:prSet presAssocID="{0B171AB8-E997-48B2-A248-5F746B9A8F75}" presName="text" presStyleLbl="node1" presStyleIdx="2" presStyleCnt="3">
        <dgm:presLayoutVars>
          <dgm:bulletEnabled val="1"/>
        </dgm:presLayoutVars>
      </dgm:prSet>
      <dgm:spPr/>
    </dgm:pt>
  </dgm:ptLst>
  <dgm:cxnLst>
    <dgm:cxn modelId="{F3590F35-CFE4-4B8B-99C5-1500258A3292}" type="presOf" srcId="{0B171AB8-E997-48B2-A248-5F746B9A8F75}" destId="{7539E381-990F-435C-8054-BD98DC240AF1}" srcOrd="0" destOrd="0" presId="urn:microsoft.com/office/officeart/2005/8/layout/vList4"/>
    <dgm:cxn modelId="{9FD9C747-FFAB-4B00-B07C-429C16460BF4}" type="presOf" srcId="{35917A01-A457-4D3F-B38A-20E7DB61C42F}" destId="{A421567C-9995-493D-BD50-4C1A53DA8E14}" srcOrd="1" destOrd="0" presId="urn:microsoft.com/office/officeart/2005/8/layout/vList4"/>
    <dgm:cxn modelId="{6A12506D-F5E1-4D10-A01C-F06BA620BFD4}" srcId="{97039F16-8A29-4884-ABED-6F78A8AF1116}" destId="{ADC4DD07-F9CF-43B8-B4FF-0D30828391B1}" srcOrd="1" destOrd="0" parTransId="{757484A0-DB5A-414A-9168-86BAA8A57649}" sibTransId="{68AA97C5-E65C-4680-82D0-26B650667478}"/>
    <dgm:cxn modelId="{5BFD407B-E54B-44B6-94FA-11682203E61E}" type="presOf" srcId="{ADC4DD07-F9CF-43B8-B4FF-0D30828391B1}" destId="{5F10E07D-488C-423F-8067-29147970DE42}" srcOrd="1" destOrd="0" presId="urn:microsoft.com/office/officeart/2005/8/layout/vList4"/>
    <dgm:cxn modelId="{A3F06D94-4CF9-4992-8875-B005D9C94771}" srcId="{97039F16-8A29-4884-ABED-6F78A8AF1116}" destId="{0B171AB8-E997-48B2-A248-5F746B9A8F75}" srcOrd="2" destOrd="0" parTransId="{0D80BA44-5A8A-4C50-A227-B745F814B615}" sibTransId="{D7098CE5-70C9-4993-AF8F-F6691DEFAD92}"/>
    <dgm:cxn modelId="{8EEB6899-0AB4-4E00-A8B2-DA4FB215D6DE}" type="presOf" srcId="{97039F16-8A29-4884-ABED-6F78A8AF1116}" destId="{94039D16-8C38-4BEA-8321-89832DEE46D5}" srcOrd="0" destOrd="0" presId="urn:microsoft.com/office/officeart/2005/8/layout/vList4"/>
    <dgm:cxn modelId="{A7542DA4-E969-4858-8167-FBBBE819BAB6}" type="presOf" srcId="{ADC4DD07-F9CF-43B8-B4FF-0D30828391B1}" destId="{C425CAE6-DEC2-45A9-BA75-17F9546507A1}" srcOrd="0" destOrd="0" presId="urn:microsoft.com/office/officeart/2005/8/layout/vList4"/>
    <dgm:cxn modelId="{0C8EDEAC-A364-41A3-A676-173BD95586C5}" type="presOf" srcId="{0B171AB8-E997-48B2-A248-5F746B9A8F75}" destId="{544E47A6-4FDD-4D59-8965-36FCECE56767}" srcOrd="1" destOrd="0" presId="urn:microsoft.com/office/officeart/2005/8/layout/vList4"/>
    <dgm:cxn modelId="{4FFE63D3-4EEA-4451-8123-C7F0FEB10690}" srcId="{97039F16-8A29-4884-ABED-6F78A8AF1116}" destId="{35917A01-A457-4D3F-B38A-20E7DB61C42F}" srcOrd="0" destOrd="0" parTransId="{A028DF09-6284-4542-B54C-F9F5B04D2EDB}" sibTransId="{101C6D49-2D45-44C5-A461-7FA193C8890D}"/>
    <dgm:cxn modelId="{158209E5-E1AD-4459-9BD7-00A22F086B1F}" type="presOf" srcId="{35917A01-A457-4D3F-B38A-20E7DB61C42F}" destId="{337C7BFD-7F00-4F3F-9FC3-E9A1860F8A84}" srcOrd="0" destOrd="0" presId="urn:microsoft.com/office/officeart/2005/8/layout/vList4"/>
    <dgm:cxn modelId="{C78A34C0-864A-4725-9275-C9FF5E4E8E26}" type="presParOf" srcId="{94039D16-8C38-4BEA-8321-89832DEE46D5}" destId="{8D210EBC-87B2-4572-824C-1686193BE605}" srcOrd="0" destOrd="0" presId="urn:microsoft.com/office/officeart/2005/8/layout/vList4"/>
    <dgm:cxn modelId="{A2550FA8-CB7F-4083-BFD7-C28182D8B07A}" type="presParOf" srcId="{8D210EBC-87B2-4572-824C-1686193BE605}" destId="{337C7BFD-7F00-4F3F-9FC3-E9A1860F8A84}" srcOrd="0" destOrd="0" presId="urn:microsoft.com/office/officeart/2005/8/layout/vList4"/>
    <dgm:cxn modelId="{54B97337-44E3-48D0-9412-30835EB38F7D}" type="presParOf" srcId="{8D210EBC-87B2-4572-824C-1686193BE605}" destId="{2EBA3428-52CB-4502-8097-6D059410A762}" srcOrd="1" destOrd="0" presId="urn:microsoft.com/office/officeart/2005/8/layout/vList4"/>
    <dgm:cxn modelId="{A9DF44A2-C02C-407F-93B8-ADB5B588807D}" type="presParOf" srcId="{8D210EBC-87B2-4572-824C-1686193BE605}" destId="{A421567C-9995-493D-BD50-4C1A53DA8E14}" srcOrd="2" destOrd="0" presId="urn:microsoft.com/office/officeart/2005/8/layout/vList4"/>
    <dgm:cxn modelId="{249EFD41-85BF-4961-81DB-C7C5846981ED}" type="presParOf" srcId="{94039D16-8C38-4BEA-8321-89832DEE46D5}" destId="{50C0E7DA-8580-4197-B50C-F3DD3C5B946F}" srcOrd="1" destOrd="0" presId="urn:microsoft.com/office/officeart/2005/8/layout/vList4"/>
    <dgm:cxn modelId="{536D0A70-D31A-4C88-B7A0-BE8FDE16AC1A}" type="presParOf" srcId="{94039D16-8C38-4BEA-8321-89832DEE46D5}" destId="{35716017-8DDF-4FD4-9852-9351DD0CA21E}" srcOrd="2" destOrd="0" presId="urn:microsoft.com/office/officeart/2005/8/layout/vList4"/>
    <dgm:cxn modelId="{7FA2F53C-8089-4E9A-AD82-D7A050572330}" type="presParOf" srcId="{35716017-8DDF-4FD4-9852-9351DD0CA21E}" destId="{C425CAE6-DEC2-45A9-BA75-17F9546507A1}" srcOrd="0" destOrd="0" presId="urn:microsoft.com/office/officeart/2005/8/layout/vList4"/>
    <dgm:cxn modelId="{2057A3EE-B3C2-4689-AF17-2D022ECC8DC4}" type="presParOf" srcId="{35716017-8DDF-4FD4-9852-9351DD0CA21E}" destId="{728DF6A7-14E2-4BA0-BDF4-1C95EFF914EE}" srcOrd="1" destOrd="0" presId="urn:microsoft.com/office/officeart/2005/8/layout/vList4"/>
    <dgm:cxn modelId="{1ED3DC19-39F3-43A3-8FB7-929F4553BB7D}" type="presParOf" srcId="{35716017-8DDF-4FD4-9852-9351DD0CA21E}" destId="{5F10E07D-488C-423F-8067-29147970DE42}" srcOrd="2" destOrd="0" presId="urn:microsoft.com/office/officeart/2005/8/layout/vList4"/>
    <dgm:cxn modelId="{055FD675-C054-4484-95D4-C26044BBA513}" type="presParOf" srcId="{94039D16-8C38-4BEA-8321-89832DEE46D5}" destId="{466237F3-E58D-48BF-8CA6-8118ACAD8E8E}" srcOrd="3" destOrd="0" presId="urn:microsoft.com/office/officeart/2005/8/layout/vList4"/>
    <dgm:cxn modelId="{866C290C-9545-489A-8903-6D170C561C4F}" type="presParOf" srcId="{94039D16-8C38-4BEA-8321-89832DEE46D5}" destId="{F13F7179-67DF-4641-8368-D8349AED810E}" srcOrd="4" destOrd="0" presId="urn:microsoft.com/office/officeart/2005/8/layout/vList4"/>
    <dgm:cxn modelId="{7172EE2E-DBB4-40D3-AFCE-8DB9AE3C1EF7}" type="presParOf" srcId="{F13F7179-67DF-4641-8368-D8349AED810E}" destId="{7539E381-990F-435C-8054-BD98DC240AF1}" srcOrd="0" destOrd="0" presId="urn:microsoft.com/office/officeart/2005/8/layout/vList4"/>
    <dgm:cxn modelId="{9FB51E67-5A47-4B2E-82EC-290DFD551B05}" type="presParOf" srcId="{F13F7179-67DF-4641-8368-D8349AED810E}" destId="{34A47201-EEA6-4BDD-AD1F-A8396CEFDFD0}" srcOrd="1" destOrd="0" presId="urn:microsoft.com/office/officeart/2005/8/layout/vList4"/>
    <dgm:cxn modelId="{13B75CF3-2C66-491B-A56C-0E88476CA810}" type="presParOf" srcId="{F13F7179-67DF-4641-8368-D8349AED810E}" destId="{544E47A6-4FDD-4D59-8965-36FCECE56767}" srcOrd="2" destOrd="0" presId="urn:microsoft.com/office/officeart/2005/8/layout/vList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b="0" i="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i="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b="0" i="0" dirty="0">
              <a:solidFill>
                <a:schemeClr val="tx1"/>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b="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pt>
  </dgm:ptLst>
  <dgm:cxnLst>
    <dgm:cxn modelId="{D7318701-E0B1-471F-84A2-2FBE18739604}" type="presOf" srcId="{13A7F6C0-75F0-4D29-8B64-64ECD5E7AB02}" destId="{9E18A122-0ECA-4A42-A971-89DF48F6FE1B}"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24351E5D-DEA7-4C64-9B7E-B5DE1BD79A4A}" type="presOf" srcId="{0861C690-3F6C-4183-9E4A-EAE7A91CEE71}" destId="{7D7759C8-F61F-41F9-9903-DE9AD1AD9070}" srcOrd="0" destOrd="0" presId="urn:microsoft.com/office/officeart/2005/8/layout/hProcess9"/>
    <dgm:cxn modelId="{CA9C5046-15A7-48E2-8447-B1973FE86B43}" type="presOf" srcId="{D0EC1D43-B54D-43B9-86CB-E8F6112554C1}" destId="{ADA18083-85B5-48DC-BE71-5A78FE501EAA}"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0ED18E83-8B7B-414C-BDF7-64D8F0D5771F}" srcId="{0861C690-3F6C-4183-9E4A-EAE7A91CEE71}" destId="{13A7F6C0-75F0-4D29-8B64-64ECD5E7AB02}" srcOrd="3" destOrd="0" parTransId="{6C12BD19-9DF4-49C2-A570-8355ECF39180}" sibTransId="{206BE26B-0281-477B-8DDE-390361A2CFA3}"/>
    <dgm:cxn modelId="{98C3C58A-B8AF-42FE-8FE5-4D8C9733FABD}" srcId="{0861C690-3F6C-4183-9E4A-EAE7A91CEE71}" destId="{3A1C9CB2-0247-4F2C-95D5-7F8D276E8413}" srcOrd="4" destOrd="0" parTransId="{10EB6788-8F1E-4343-95A7-6582FB366FF2}" sibTransId="{DA53E5BF-39C0-448A-9628-32F901F97709}"/>
    <dgm:cxn modelId="{2926FFE6-54CB-484F-BE08-D2F76C320EA7}" type="presOf" srcId="{46261DA7-B5E5-4538-9A1D-2D830D1A7367}" destId="{54CFA4EE-E04E-4215-8F09-21618A7449C4}"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5DDC96-00B3-466A-BF49-A3DB2AF04210}" type="doc">
      <dgm:prSet loTypeId="urn:microsoft.com/office/officeart/2005/8/layout/chevron1" loCatId="process" qsTypeId="urn:microsoft.com/office/officeart/2005/8/quickstyle/simple3" qsCatId="simple" csTypeId="urn:microsoft.com/office/officeart/2005/8/colors/accent1_2" csCatId="accent1" phldr="1"/>
      <dgm:spPr/>
    </dgm:pt>
    <dgm:pt modelId="{A952D2AE-62AF-44D5-9515-A8C072BF4C2F}">
      <dgm:prSet phldrT="[テキスト]" custT="1"/>
      <dgm:spPr>
        <a:solidFill>
          <a:srgbClr val="CCECFF"/>
        </a:solidFill>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機関連携の断絶</a:t>
          </a:r>
        </a:p>
      </dgm:t>
    </dgm:pt>
    <dgm:pt modelId="{80FE0D81-9D17-4717-9D7D-DEF5E0FE4754}" type="parTrans" cxnId="{FBADDF88-540B-45AE-8BF6-ED5C55B59263}">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A2A89F2-B174-41D6-AC24-3A55E749631A}" type="sibTrans" cxnId="{FBADDF88-540B-45AE-8BF6-ED5C55B59263}">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A9B335D9-61AE-469C-90FD-42FC06699669}">
      <dgm:prSet phldrT="[テキスト]" custT="1"/>
      <dgm:spPr>
        <a:solidFill>
          <a:srgbClr val="CCFFCC"/>
        </a:solidFill>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プロセスの断絶</a:t>
          </a:r>
        </a:p>
      </dgm:t>
    </dgm:pt>
    <dgm:pt modelId="{8BC2745C-04C3-4FDF-B8B0-13E35FD9F426}" type="parTrans" cxnId="{15F3DAE8-9417-44F2-BA7F-400EE58D8B5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CB73262-B8EA-4D00-B41A-8D08DCC87F3F}" type="sibTrans" cxnId="{15F3DAE8-9417-44F2-BA7F-400EE58D8B5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C0EF5DA-8A7D-41CD-8B81-C1E9C3EF8C70}">
      <dgm:prSet phldrT="[テキスト]" custT="1"/>
      <dgm:spPr>
        <a:solidFill>
          <a:srgbClr val="FFFFCC"/>
        </a:solidFill>
      </dgm:spPr>
      <dgm: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危機介入の労力大</a:t>
          </a:r>
        </a:p>
      </dgm:t>
    </dgm:pt>
    <dgm:pt modelId="{721E48BF-5886-4677-B216-6EBEA4BA42CD}" type="parTrans" cxnId="{761CE171-B460-4C43-B841-D51A8E9177E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229F6BB-4C40-4360-85E8-17A2E398C3C7}" type="sibTrans" cxnId="{761CE171-B460-4C43-B841-D51A8E9177E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773940B2-4C90-4AFF-9CC7-39BD2FA58794}" type="pres">
      <dgm:prSet presAssocID="{785DDC96-00B3-466A-BF49-A3DB2AF04210}" presName="Name0" presStyleCnt="0">
        <dgm:presLayoutVars>
          <dgm:dir/>
          <dgm:animLvl val="lvl"/>
          <dgm:resizeHandles val="exact"/>
        </dgm:presLayoutVars>
      </dgm:prSet>
      <dgm:spPr/>
    </dgm:pt>
    <dgm:pt modelId="{79B3D387-3929-415E-9D40-9A5B61FB762E}" type="pres">
      <dgm:prSet presAssocID="{A952D2AE-62AF-44D5-9515-A8C072BF4C2F}" presName="parTxOnly" presStyleLbl="node1" presStyleIdx="0" presStyleCnt="3">
        <dgm:presLayoutVars>
          <dgm:chMax val="0"/>
          <dgm:chPref val="0"/>
          <dgm:bulletEnabled val="1"/>
        </dgm:presLayoutVars>
      </dgm:prSet>
      <dgm:spPr/>
    </dgm:pt>
    <dgm:pt modelId="{57C12797-89A5-44E4-9FCD-F0697112E6F8}" type="pres">
      <dgm:prSet presAssocID="{4A2A89F2-B174-41D6-AC24-3A55E749631A}" presName="parTxOnlySpace" presStyleCnt="0"/>
      <dgm:spPr/>
    </dgm:pt>
    <dgm:pt modelId="{62CD4B48-5399-4BFF-83EA-B7D670AE81CD}" type="pres">
      <dgm:prSet presAssocID="{A9B335D9-61AE-469C-90FD-42FC06699669}" presName="parTxOnly" presStyleLbl="node1" presStyleIdx="1" presStyleCnt="3">
        <dgm:presLayoutVars>
          <dgm:chMax val="0"/>
          <dgm:chPref val="0"/>
          <dgm:bulletEnabled val="1"/>
        </dgm:presLayoutVars>
      </dgm:prSet>
      <dgm:spPr/>
    </dgm:pt>
    <dgm:pt modelId="{EFB17F35-A3D2-4C25-9ABC-AF3735ED11D0}" type="pres">
      <dgm:prSet presAssocID="{DCB73262-B8EA-4D00-B41A-8D08DCC87F3F}" presName="parTxOnlySpace" presStyleCnt="0"/>
      <dgm:spPr/>
    </dgm:pt>
    <dgm:pt modelId="{AB71A214-604A-4AD6-97CC-FBBB26D53715}" type="pres">
      <dgm:prSet presAssocID="{0C0EF5DA-8A7D-41CD-8B81-C1E9C3EF8C70}" presName="parTxOnly" presStyleLbl="node1" presStyleIdx="2" presStyleCnt="3">
        <dgm:presLayoutVars>
          <dgm:chMax val="0"/>
          <dgm:chPref val="0"/>
          <dgm:bulletEnabled val="1"/>
        </dgm:presLayoutVars>
      </dgm:prSet>
      <dgm:spPr/>
    </dgm:pt>
  </dgm:ptLst>
  <dgm:cxnLst>
    <dgm:cxn modelId="{761CE171-B460-4C43-B841-D51A8E9177E4}" srcId="{785DDC96-00B3-466A-BF49-A3DB2AF04210}" destId="{0C0EF5DA-8A7D-41CD-8B81-C1E9C3EF8C70}" srcOrd="2" destOrd="0" parTransId="{721E48BF-5886-4677-B216-6EBEA4BA42CD}" sibTransId="{9229F6BB-4C40-4360-85E8-17A2E398C3C7}"/>
    <dgm:cxn modelId="{FBADDF88-540B-45AE-8BF6-ED5C55B59263}" srcId="{785DDC96-00B3-466A-BF49-A3DB2AF04210}" destId="{A952D2AE-62AF-44D5-9515-A8C072BF4C2F}" srcOrd="0" destOrd="0" parTransId="{80FE0D81-9D17-4717-9D7D-DEF5E0FE4754}" sibTransId="{4A2A89F2-B174-41D6-AC24-3A55E749631A}"/>
    <dgm:cxn modelId="{F8632FDB-57F5-44B0-AFE6-6F3FA86AD77F}" type="presOf" srcId="{A9B335D9-61AE-469C-90FD-42FC06699669}" destId="{62CD4B48-5399-4BFF-83EA-B7D670AE81CD}" srcOrd="0" destOrd="0" presId="urn:microsoft.com/office/officeart/2005/8/layout/chevron1"/>
    <dgm:cxn modelId="{977A8AE1-C1A6-4A26-B78C-6CE0AA1CCF1F}" type="presOf" srcId="{A952D2AE-62AF-44D5-9515-A8C072BF4C2F}" destId="{79B3D387-3929-415E-9D40-9A5B61FB762E}" srcOrd="0" destOrd="0" presId="urn:microsoft.com/office/officeart/2005/8/layout/chevron1"/>
    <dgm:cxn modelId="{15F3DAE8-9417-44F2-BA7F-400EE58D8B55}" srcId="{785DDC96-00B3-466A-BF49-A3DB2AF04210}" destId="{A9B335D9-61AE-469C-90FD-42FC06699669}" srcOrd="1" destOrd="0" parTransId="{8BC2745C-04C3-4FDF-B8B0-13E35FD9F426}" sibTransId="{DCB73262-B8EA-4D00-B41A-8D08DCC87F3F}"/>
    <dgm:cxn modelId="{73AE61F1-D951-41F4-A005-6372C7F63CCD}" type="presOf" srcId="{0C0EF5DA-8A7D-41CD-8B81-C1E9C3EF8C70}" destId="{AB71A214-604A-4AD6-97CC-FBBB26D53715}" srcOrd="0" destOrd="0" presId="urn:microsoft.com/office/officeart/2005/8/layout/chevron1"/>
    <dgm:cxn modelId="{C6D654FC-84C6-48CF-A590-0999696DFC52}" type="presOf" srcId="{785DDC96-00B3-466A-BF49-A3DB2AF04210}" destId="{773940B2-4C90-4AFF-9CC7-39BD2FA58794}" srcOrd="0" destOrd="0" presId="urn:microsoft.com/office/officeart/2005/8/layout/chevron1"/>
    <dgm:cxn modelId="{5E7AD3F9-3B6D-4B72-8110-73FEC4CE2D9D}" type="presParOf" srcId="{773940B2-4C90-4AFF-9CC7-39BD2FA58794}" destId="{79B3D387-3929-415E-9D40-9A5B61FB762E}" srcOrd="0" destOrd="0" presId="urn:microsoft.com/office/officeart/2005/8/layout/chevron1"/>
    <dgm:cxn modelId="{0D56A39E-38F2-418B-8108-73E5D31A0364}" type="presParOf" srcId="{773940B2-4C90-4AFF-9CC7-39BD2FA58794}" destId="{57C12797-89A5-44E4-9FCD-F0697112E6F8}" srcOrd="1" destOrd="0" presId="urn:microsoft.com/office/officeart/2005/8/layout/chevron1"/>
    <dgm:cxn modelId="{017184F7-D5CA-4226-B236-50E266C9F06E}" type="presParOf" srcId="{773940B2-4C90-4AFF-9CC7-39BD2FA58794}" destId="{62CD4B48-5399-4BFF-83EA-B7D670AE81CD}" srcOrd="2" destOrd="0" presId="urn:microsoft.com/office/officeart/2005/8/layout/chevron1"/>
    <dgm:cxn modelId="{22ECFAB3-BA67-4DC0-9039-EBF6569D2EA9}" type="presParOf" srcId="{773940B2-4C90-4AFF-9CC7-39BD2FA58794}" destId="{EFB17F35-A3D2-4C25-9ABC-AF3735ED11D0}" srcOrd="3" destOrd="0" presId="urn:microsoft.com/office/officeart/2005/8/layout/chevron1"/>
    <dgm:cxn modelId="{D1B88C6D-0187-4DE5-B7EF-C84FABD50288}" type="presParOf" srcId="{773940B2-4C90-4AFF-9CC7-39BD2FA58794}" destId="{AB71A214-604A-4AD6-97CC-FBBB26D53715}"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5DDC96-00B3-466A-BF49-A3DB2AF04210}" type="doc">
      <dgm:prSet loTypeId="urn:microsoft.com/office/officeart/2005/8/layout/chevron1" loCatId="process" qsTypeId="urn:microsoft.com/office/officeart/2005/8/quickstyle/simple3" qsCatId="simple" csTypeId="urn:microsoft.com/office/officeart/2005/8/colors/accent1_2" csCatId="accent1" phldr="1"/>
      <dgm:spPr/>
    </dgm:pt>
    <dgm:pt modelId="{A952D2AE-62AF-44D5-9515-A8C072BF4C2F}">
      <dgm:prSet phldrT="[テキスト]" custT="1"/>
      <dgm:spPr>
        <a:solidFill>
          <a:srgbClr val="CCECFF"/>
        </a:solidFill>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関係機関の連携</a:t>
          </a:r>
        </a:p>
      </dgm:t>
    </dgm:pt>
    <dgm:pt modelId="{80FE0D81-9D17-4717-9D7D-DEF5E0FE4754}" type="parTrans" cxnId="{FBADDF88-540B-45AE-8BF6-ED5C55B59263}">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A2A89F2-B174-41D6-AC24-3A55E749631A}" type="sibTrans" cxnId="{FBADDF88-540B-45AE-8BF6-ED5C55B59263}">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A9B335D9-61AE-469C-90FD-42FC06699669}">
      <dgm:prSet phldrT="[テキスト]" custT="1"/>
      <dgm:spPr>
        <a:solidFill>
          <a:srgbClr val="CCFFCC"/>
        </a:solidFill>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一貫性なプロセス</a:t>
          </a:r>
        </a:p>
      </dgm:t>
    </dgm:pt>
    <dgm:pt modelId="{8BC2745C-04C3-4FDF-B8B0-13E35FD9F426}" type="parTrans" cxnId="{15F3DAE8-9417-44F2-BA7F-400EE58D8B5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CB73262-B8EA-4D00-B41A-8D08DCC87F3F}" type="sibTrans" cxnId="{15F3DAE8-9417-44F2-BA7F-400EE58D8B5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C0EF5DA-8A7D-41CD-8B81-C1E9C3EF8C70}">
      <dgm:prSet phldrT="[テキスト]" custT="1"/>
      <dgm:spPr>
        <a:solidFill>
          <a:srgbClr val="FFFFCC"/>
        </a:solidFill>
      </dgm:spPr>
      <dgm: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初期に労力をかける</a:t>
          </a:r>
        </a:p>
      </dgm:t>
    </dgm:pt>
    <dgm:pt modelId="{721E48BF-5886-4677-B216-6EBEA4BA42CD}" type="parTrans" cxnId="{761CE171-B460-4C43-B841-D51A8E9177E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229F6BB-4C40-4360-85E8-17A2E398C3C7}" type="sibTrans" cxnId="{761CE171-B460-4C43-B841-D51A8E9177E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773940B2-4C90-4AFF-9CC7-39BD2FA58794}" type="pres">
      <dgm:prSet presAssocID="{785DDC96-00B3-466A-BF49-A3DB2AF04210}" presName="Name0" presStyleCnt="0">
        <dgm:presLayoutVars>
          <dgm:dir/>
          <dgm:animLvl val="lvl"/>
          <dgm:resizeHandles val="exact"/>
        </dgm:presLayoutVars>
      </dgm:prSet>
      <dgm:spPr/>
    </dgm:pt>
    <dgm:pt modelId="{79B3D387-3929-415E-9D40-9A5B61FB762E}" type="pres">
      <dgm:prSet presAssocID="{A952D2AE-62AF-44D5-9515-A8C072BF4C2F}" presName="parTxOnly" presStyleLbl="node1" presStyleIdx="0" presStyleCnt="3">
        <dgm:presLayoutVars>
          <dgm:chMax val="0"/>
          <dgm:chPref val="0"/>
          <dgm:bulletEnabled val="1"/>
        </dgm:presLayoutVars>
      </dgm:prSet>
      <dgm:spPr/>
    </dgm:pt>
    <dgm:pt modelId="{57C12797-89A5-44E4-9FCD-F0697112E6F8}" type="pres">
      <dgm:prSet presAssocID="{4A2A89F2-B174-41D6-AC24-3A55E749631A}" presName="parTxOnlySpace" presStyleCnt="0"/>
      <dgm:spPr/>
    </dgm:pt>
    <dgm:pt modelId="{62CD4B48-5399-4BFF-83EA-B7D670AE81CD}" type="pres">
      <dgm:prSet presAssocID="{A9B335D9-61AE-469C-90FD-42FC06699669}" presName="parTxOnly" presStyleLbl="node1" presStyleIdx="1" presStyleCnt="3" custLinFactNeighborX="-642" custLinFactNeighborY="94340">
        <dgm:presLayoutVars>
          <dgm:chMax val="0"/>
          <dgm:chPref val="0"/>
          <dgm:bulletEnabled val="1"/>
        </dgm:presLayoutVars>
      </dgm:prSet>
      <dgm:spPr/>
    </dgm:pt>
    <dgm:pt modelId="{EFB17F35-A3D2-4C25-9ABC-AF3735ED11D0}" type="pres">
      <dgm:prSet presAssocID="{DCB73262-B8EA-4D00-B41A-8D08DCC87F3F}" presName="parTxOnlySpace" presStyleCnt="0"/>
      <dgm:spPr/>
    </dgm:pt>
    <dgm:pt modelId="{AB71A214-604A-4AD6-97CC-FBBB26D53715}" type="pres">
      <dgm:prSet presAssocID="{0C0EF5DA-8A7D-41CD-8B81-C1E9C3EF8C70}" presName="parTxOnly" presStyleLbl="node1" presStyleIdx="2" presStyleCnt="3">
        <dgm:presLayoutVars>
          <dgm:chMax val="0"/>
          <dgm:chPref val="0"/>
          <dgm:bulletEnabled val="1"/>
        </dgm:presLayoutVars>
      </dgm:prSet>
      <dgm:spPr/>
    </dgm:pt>
  </dgm:ptLst>
  <dgm:cxnLst>
    <dgm:cxn modelId="{761CE171-B460-4C43-B841-D51A8E9177E4}" srcId="{785DDC96-00B3-466A-BF49-A3DB2AF04210}" destId="{0C0EF5DA-8A7D-41CD-8B81-C1E9C3EF8C70}" srcOrd="2" destOrd="0" parTransId="{721E48BF-5886-4677-B216-6EBEA4BA42CD}" sibTransId="{9229F6BB-4C40-4360-85E8-17A2E398C3C7}"/>
    <dgm:cxn modelId="{FBADDF88-540B-45AE-8BF6-ED5C55B59263}" srcId="{785DDC96-00B3-466A-BF49-A3DB2AF04210}" destId="{A952D2AE-62AF-44D5-9515-A8C072BF4C2F}" srcOrd="0" destOrd="0" parTransId="{80FE0D81-9D17-4717-9D7D-DEF5E0FE4754}" sibTransId="{4A2A89F2-B174-41D6-AC24-3A55E749631A}"/>
    <dgm:cxn modelId="{F8632FDB-57F5-44B0-AFE6-6F3FA86AD77F}" type="presOf" srcId="{A9B335D9-61AE-469C-90FD-42FC06699669}" destId="{62CD4B48-5399-4BFF-83EA-B7D670AE81CD}" srcOrd="0" destOrd="0" presId="urn:microsoft.com/office/officeart/2005/8/layout/chevron1"/>
    <dgm:cxn modelId="{977A8AE1-C1A6-4A26-B78C-6CE0AA1CCF1F}" type="presOf" srcId="{A952D2AE-62AF-44D5-9515-A8C072BF4C2F}" destId="{79B3D387-3929-415E-9D40-9A5B61FB762E}" srcOrd="0" destOrd="0" presId="urn:microsoft.com/office/officeart/2005/8/layout/chevron1"/>
    <dgm:cxn modelId="{15F3DAE8-9417-44F2-BA7F-400EE58D8B55}" srcId="{785DDC96-00B3-466A-BF49-A3DB2AF04210}" destId="{A9B335D9-61AE-469C-90FD-42FC06699669}" srcOrd="1" destOrd="0" parTransId="{8BC2745C-04C3-4FDF-B8B0-13E35FD9F426}" sibTransId="{DCB73262-B8EA-4D00-B41A-8D08DCC87F3F}"/>
    <dgm:cxn modelId="{73AE61F1-D951-41F4-A005-6372C7F63CCD}" type="presOf" srcId="{0C0EF5DA-8A7D-41CD-8B81-C1E9C3EF8C70}" destId="{AB71A214-604A-4AD6-97CC-FBBB26D53715}" srcOrd="0" destOrd="0" presId="urn:microsoft.com/office/officeart/2005/8/layout/chevron1"/>
    <dgm:cxn modelId="{C6D654FC-84C6-48CF-A590-0999696DFC52}" type="presOf" srcId="{785DDC96-00B3-466A-BF49-A3DB2AF04210}" destId="{773940B2-4C90-4AFF-9CC7-39BD2FA58794}" srcOrd="0" destOrd="0" presId="urn:microsoft.com/office/officeart/2005/8/layout/chevron1"/>
    <dgm:cxn modelId="{5E7AD3F9-3B6D-4B72-8110-73FEC4CE2D9D}" type="presParOf" srcId="{773940B2-4C90-4AFF-9CC7-39BD2FA58794}" destId="{79B3D387-3929-415E-9D40-9A5B61FB762E}" srcOrd="0" destOrd="0" presId="urn:microsoft.com/office/officeart/2005/8/layout/chevron1"/>
    <dgm:cxn modelId="{0D56A39E-38F2-418B-8108-73E5D31A0364}" type="presParOf" srcId="{773940B2-4C90-4AFF-9CC7-39BD2FA58794}" destId="{57C12797-89A5-44E4-9FCD-F0697112E6F8}" srcOrd="1" destOrd="0" presId="urn:microsoft.com/office/officeart/2005/8/layout/chevron1"/>
    <dgm:cxn modelId="{017184F7-D5CA-4226-B236-50E266C9F06E}" type="presParOf" srcId="{773940B2-4C90-4AFF-9CC7-39BD2FA58794}" destId="{62CD4B48-5399-4BFF-83EA-B7D670AE81CD}" srcOrd="2" destOrd="0" presId="urn:microsoft.com/office/officeart/2005/8/layout/chevron1"/>
    <dgm:cxn modelId="{22ECFAB3-BA67-4DC0-9039-EBF6569D2EA9}" type="presParOf" srcId="{773940B2-4C90-4AFF-9CC7-39BD2FA58794}" destId="{EFB17F35-A3D2-4C25-9ABC-AF3735ED11D0}" srcOrd="3" destOrd="0" presId="urn:microsoft.com/office/officeart/2005/8/layout/chevron1"/>
    <dgm:cxn modelId="{D1B88C6D-0187-4DE5-B7EF-C84FABD50288}" type="presParOf" srcId="{773940B2-4C90-4AFF-9CC7-39BD2FA58794}" destId="{AB71A214-604A-4AD6-97CC-FBBB26D53715}"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234C25A-6D06-4F4A-903A-AEFEE88FA1EC}" type="doc">
      <dgm:prSet loTypeId="urn:microsoft.com/office/officeart/2005/8/layout/process1" loCatId="process" qsTypeId="urn:microsoft.com/office/officeart/2005/8/quickstyle/simple3" qsCatId="simple" csTypeId="urn:microsoft.com/office/officeart/2005/8/colors/colorful1" csCatId="colorful" phldr="1"/>
      <dgm:spPr/>
      <dgm:t>
        <a:bodyPr/>
        <a:lstStyle/>
        <a:p>
          <a:endParaRPr kumimoji="1" lang="ja-JP" altLang="en-US"/>
        </a:p>
      </dgm:t>
    </dgm:pt>
    <dgm:pt modelId="{581B68B1-D972-4606-8EC8-6EC4E18CF019}">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先の見通しを持たない就労相談</a:t>
          </a:r>
        </a:p>
      </dgm:t>
    </dgm:pt>
    <dgm:pt modelId="{FAE9EDC6-CA10-4C91-AE98-B1F235C06B36}" type="parTrans" cxnId="{0D120659-0AA7-4D9A-8A3D-9E3BA1495F58}">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5138A8C7-1600-40A5-BAD9-6EFD52E7F111}" type="sibTrans" cxnId="{0D120659-0AA7-4D9A-8A3D-9E3BA1495F58}">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725E699-9072-466C-9012-D85CF9907120}">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企業に情報がつながらない</a:t>
          </a:r>
        </a:p>
      </dgm:t>
    </dgm:pt>
    <dgm:pt modelId="{346AD091-8381-458F-8F8C-70E8D10EB030}" type="parTrans" cxnId="{FADA63BF-10AC-44DB-963C-7436CB85E591}">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3F9FC70-EF2C-4088-98BD-6BAFC4CB272B}" type="sibTrans" cxnId="{FADA63BF-10AC-44DB-963C-7436CB85E591}">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EDC0A18B-94F9-43D7-922D-1A65C053D699}">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職業準備性不足の就職、ミスマッチの就職</a:t>
          </a:r>
        </a:p>
      </dgm:t>
    </dgm:pt>
    <dgm:pt modelId="{6F35CA6D-AECE-4658-B648-A2EBBAA46396}" type="parTrans" cxnId="{791D17CC-3467-4839-8857-0E5ADE114E76}">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C814B55-020E-4AD9-B5D6-8A8DC3EC4A7B}" type="sibTrans" cxnId="{791D17CC-3467-4839-8857-0E5ADE114E76}">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3C4584A4-803A-413D-B1F8-3608C9D1F3FE}">
      <dgm:prSet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危機介入、問題会解決型の定着支援</a:t>
          </a:r>
        </a:p>
      </dgm:t>
    </dgm:pt>
    <dgm:pt modelId="{525052F4-66A3-44D9-9E8B-B7AF6770697F}" type="parTrans" cxnId="{2B9C534B-F023-46D3-A9EC-62D790C700FB}">
      <dgm:prSet/>
      <dgm:spPr/>
      <dgm:t>
        <a:bodyPr/>
        <a:lstStyle/>
        <a:p>
          <a:pPr algn="l"/>
          <a:endParaRPr kumimoji="1" lang="ja-JP" altLang="en-US" sz="1200"/>
        </a:p>
      </dgm:t>
    </dgm:pt>
    <dgm:pt modelId="{82073970-EB41-459F-8689-74FA756C9B52}" type="sibTrans" cxnId="{2B9C534B-F023-46D3-A9EC-62D790C700FB}">
      <dgm:prSet/>
      <dgm:spPr/>
      <dgm:t>
        <a:bodyPr/>
        <a:lstStyle/>
        <a:p>
          <a:pPr algn="l"/>
          <a:endParaRPr kumimoji="1" lang="ja-JP" altLang="en-US" sz="1200"/>
        </a:p>
      </dgm:t>
    </dgm:pt>
    <dgm:pt modelId="{BAE9007F-4649-4B06-AD40-106CE0F70D84}" type="pres">
      <dgm:prSet presAssocID="{A234C25A-6D06-4F4A-903A-AEFEE88FA1EC}" presName="Name0" presStyleCnt="0">
        <dgm:presLayoutVars>
          <dgm:dir/>
          <dgm:resizeHandles val="exact"/>
        </dgm:presLayoutVars>
      </dgm:prSet>
      <dgm:spPr/>
    </dgm:pt>
    <dgm:pt modelId="{0AA9D830-0D40-461A-8FF6-B909A8FBCA92}" type="pres">
      <dgm:prSet presAssocID="{581B68B1-D972-4606-8EC8-6EC4E18CF019}" presName="node" presStyleLbl="node1" presStyleIdx="0" presStyleCnt="4">
        <dgm:presLayoutVars>
          <dgm:bulletEnabled val="1"/>
        </dgm:presLayoutVars>
      </dgm:prSet>
      <dgm:spPr/>
    </dgm:pt>
    <dgm:pt modelId="{CB5708D6-9619-4077-9EC2-5E08EA737A74}" type="pres">
      <dgm:prSet presAssocID="{5138A8C7-1600-40A5-BAD9-6EFD52E7F111}" presName="sibTrans" presStyleLbl="sibTrans2D1" presStyleIdx="0" presStyleCnt="3"/>
      <dgm:spPr/>
    </dgm:pt>
    <dgm:pt modelId="{EA1F525F-E19C-45E0-8AEF-FCAEDB6F7F45}" type="pres">
      <dgm:prSet presAssocID="{5138A8C7-1600-40A5-BAD9-6EFD52E7F111}" presName="connectorText" presStyleLbl="sibTrans2D1" presStyleIdx="0" presStyleCnt="3"/>
      <dgm:spPr/>
    </dgm:pt>
    <dgm:pt modelId="{096CA568-2214-4875-B0DC-B2EA9D3DDAE6}" type="pres">
      <dgm:prSet presAssocID="{4725E699-9072-466C-9012-D85CF9907120}" presName="node" presStyleLbl="node1" presStyleIdx="1" presStyleCnt="4">
        <dgm:presLayoutVars>
          <dgm:bulletEnabled val="1"/>
        </dgm:presLayoutVars>
      </dgm:prSet>
      <dgm:spPr/>
    </dgm:pt>
    <dgm:pt modelId="{B8B43B79-5DAE-4079-99CE-6914A33CAAA4}" type="pres">
      <dgm:prSet presAssocID="{43F9FC70-EF2C-4088-98BD-6BAFC4CB272B}" presName="sibTrans" presStyleLbl="sibTrans2D1" presStyleIdx="1" presStyleCnt="3"/>
      <dgm:spPr/>
    </dgm:pt>
    <dgm:pt modelId="{D54FE056-E13A-47F7-ABDA-C0583D465D8E}" type="pres">
      <dgm:prSet presAssocID="{43F9FC70-EF2C-4088-98BD-6BAFC4CB272B}" presName="connectorText" presStyleLbl="sibTrans2D1" presStyleIdx="1" presStyleCnt="3"/>
      <dgm:spPr/>
    </dgm:pt>
    <dgm:pt modelId="{07B7AA78-64DC-461C-90AF-F58BC8470310}" type="pres">
      <dgm:prSet presAssocID="{EDC0A18B-94F9-43D7-922D-1A65C053D699}" presName="node" presStyleLbl="node1" presStyleIdx="2" presStyleCnt="4">
        <dgm:presLayoutVars>
          <dgm:bulletEnabled val="1"/>
        </dgm:presLayoutVars>
      </dgm:prSet>
      <dgm:spPr/>
    </dgm:pt>
    <dgm:pt modelId="{ADC43029-752B-4A01-AEED-A7375F38F733}" type="pres">
      <dgm:prSet presAssocID="{4C814B55-020E-4AD9-B5D6-8A8DC3EC4A7B}" presName="sibTrans" presStyleLbl="sibTrans2D1" presStyleIdx="2" presStyleCnt="3"/>
      <dgm:spPr/>
    </dgm:pt>
    <dgm:pt modelId="{5F6A8447-D8E9-4D6E-9460-3B28EEBC224D}" type="pres">
      <dgm:prSet presAssocID="{4C814B55-020E-4AD9-B5D6-8A8DC3EC4A7B}" presName="connectorText" presStyleLbl="sibTrans2D1" presStyleIdx="2" presStyleCnt="3"/>
      <dgm:spPr/>
    </dgm:pt>
    <dgm:pt modelId="{B63C32EB-BDB0-4897-9093-3998872206EF}" type="pres">
      <dgm:prSet presAssocID="{3C4584A4-803A-413D-B1F8-3608C9D1F3FE}" presName="node" presStyleLbl="node1" presStyleIdx="3" presStyleCnt="4">
        <dgm:presLayoutVars>
          <dgm:bulletEnabled val="1"/>
        </dgm:presLayoutVars>
      </dgm:prSet>
      <dgm:spPr/>
    </dgm:pt>
  </dgm:ptLst>
  <dgm:cxnLst>
    <dgm:cxn modelId="{89CD4215-5FDD-4E9B-B986-F44B2FD49794}" type="presOf" srcId="{581B68B1-D972-4606-8EC8-6EC4E18CF019}" destId="{0AA9D830-0D40-461A-8FF6-B909A8FBCA92}" srcOrd="0" destOrd="0" presId="urn:microsoft.com/office/officeart/2005/8/layout/process1"/>
    <dgm:cxn modelId="{115E511B-8524-4CA8-907A-E8BEF040CE02}" type="presOf" srcId="{5138A8C7-1600-40A5-BAD9-6EFD52E7F111}" destId="{CB5708D6-9619-4077-9EC2-5E08EA737A74}" srcOrd="0" destOrd="0" presId="urn:microsoft.com/office/officeart/2005/8/layout/process1"/>
    <dgm:cxn modelId="{ED876F1C-B520-4370-8B38-6A7016F90C9D}" type="presOf" srcId="{EDC0A18B-94F9-43D7-922D-1A65C053D699}" destId="{07B7AA78-64DC-461C-90AF-F58BC8470310}" srcOrd="0" destOrd="0" presId="urn:microsoft.com/office/officeart/2005/8/layout/process1"/>
    <dgm:cxn modelId="{21EA7121-77F8-441B-BBF9-729C1CBEDB66}" type="presOf" srcId="{3C4584A4-803A-413D-B1F8-3608C9D1F3FE}" destId="{B63C32EB-BDB0-4897-9093-3998872206EF}" srcOrd="0" destOrd="0" presId="urn:microsoft.com/office/officeart/2005/8/layout/process1"/>
    <dgm:cxn modelId="{84C9E724-08A5-4C27-AC6B-A54B859A4A33}" type="presOf" srcId="{4C814B55-020E-4AD9-B5D6-8A8DC3EC4A7B}" destId="{5F6A8447-D8E9-4D6E-9460-3B28EEBC224D}" srcOrd="1" destOrd="0" presId="urn:microsoft.com/office/officeart/2005/8/layout/process1"/>
    <dgm:cxn modelId="{2B9C534B-F023-46D3-A9EC-62D790C700FB}" srcId="{A234C25A-6D06-4F4A-903A-AEFEE88FA1EC}" destId="{3C4584A4-803A-413D-B1F8-3608C9D1F3FE}" srcOrd="3" destOrd="0" parTransId="{525052F4-66A3-44D9-9E8B-B7AF6770697F}" sibTransId="{82073970-EB41-459F-8689-74FA756C9B52}"/>
    <dgm:cxn modelId="{ED01F46D-CEB3-4DBA-943C-5C259A484F29}" type="presOf" srcId="{43F9FC70-EF2C-4088-98BD-6BAFC4CB272B}" destId="{D54FE056-E13A-47F7-ABDA-C0583D465D8E}" srcOrd="1" destOrd="0" presId="urn:microsoft.com/office/officeart/2005/8/layout/process1"/>
    <dgm:cxn modelId="{0D120659-0AA7-4D9A-8A3D-9E3BA1495F58}" srcId="{A234C25A-6D06-4F4A-903A-AEFEE88FA1EC}" destId="{581B68B1-D972-4606-8EC8-6EC4E18CF019}" srcOrd="0" destOrd="0" parTransId="{FAE9EDC6-CA10-4C91-AE98-B1F235C06B36}" sibTransId="{5138A8C7-1600-40A5-BAD9-6EFD52E7F111}"/>
    <dgm:cxn modelId="{CF23AB89-5003-47B9-8842-073667686BA7}" type="presOf" srcId="{5138A8C7-1600-40A5-BAD9-6EFD52E7F111}" destId="{EA1F525F-E19C-45E0-8AEF-FCAEDB6F7F45}" srcOrd="1" destOrd="0" presId="urn:microsoft.com/office/officeart/2005/8/layout/process1"/>
    <dgm:cxn modelId="{ECE4098E-BB8D-4F90-A735-8324EB044747}" type="presOf" srcId="{43F9FC70-EF2C-4088-98BD-6BAFC4CB272B}" destId="{B8B43B79-5DAE-4079-99CE-6914A33CAAA4}" srcOrd="0" destOrd="0" presId="urn:microsoft.com/office/officeart/2005/8/layout/process1"/>
    <dgm:cxn modelId="{4B6A589B-C4AE-4FCF-B6F1-00C51E394EA5}" type="presOf" srcId="{A234C25A-6D06-4F4A-903A-AEFEE88FA1EC}" destId="{BAE9007F-4649-4B06-AD40-106CE0F70D84}" srcOrd="0" destOrd="0" presId="urn:microsoft.com/office/officeart/2005/8/layout/process1"/>
    <dgm:cxn modelId="{A7A5B0AF-3AD7-4952-89B6-92C981943B0D}" type="presOf" srcId="{4C814B55-020E-4AD9-B5D6-8A8DC3EC4A7B}" destId="{ADC43029-752B-4A01-AEED-A7375F38F733}" srcOrd="0" destOrd="0" presId="urn:microsoft.com/office/officeart/2005/8/layout/process1"/>
    <dgm:cxn modelId="{FADA63BF-10AC-44DB-963C-7436CB85E591}" srcId="{A234C25A-6D06-4F4A-903A-AEFEE88FA1EC}" destId="{4725E699-9072-466C-9012-D85CF9907120}" srcOrd="1" destOrd="0" parTransId="{346AD091-8381-458F-8F8C-70E8D10EB030}" sibTransId="{43F9FC70-EF2C-4088-98BD-6BAFC4CB272B}"/>
    <dgm:cxn modelId="{791D17CC-3467-4839-8857-0E5ADE114E76}" srcId="{A234C25A-6D06-4F4A-903A-AEFEE88FA1EC}" destId="{EDC0A18B-94F9-43D7-922D-1A65C053D699}" srcOrd="2" destOrd="0" parTransId="{6F35CA6D-AECE-4658-B648-A2EBBAA46396}" sibTransId="{4C814B55-020E-4AD9-B5D6-8A8DC3EC4A7B}"/>
    <dgm:cxn modelId="{844359DC-7FF3-44C4-949E-FF1BB229943F}" type="presOf" srcId="{4725E699-9072-466C-9012-D85CF9907120}" destId="{096CA568-2214-4875-B0DC-B2EA9D3DDAE6}" srcOrd="0" destOrd="0" presId="urn:microsoft.com/office/officeart/2005/8/layout/process1"/>
    <dgm:cxn modelId="{3D8C67C2-7730-47E3-ACE3-1A42B2248D77}" type="presParOf" srcId="{BAE9007F-4649-4B06-AD40-106CE0F70D84}" destId="{0AA9D830-0D40-461A-8FF6-B909A8FBCA92}" srcOrd="0" destOrd="0" presId="urn:microsoft.com/office/officeart/2005/8/layout/process1"/>
    <dgm:cxn modelId="{08F9EBD9-93E8-406E-905B-E8046F49BB98}" type="presParOf" srcId="{BAE9007F-4649-4B06-AD40-106CE0F70D84}" destId="{CB5708D6-9619-4077-9EC2-5E08EA737A74}" srcOrd="1" destOrd="0" presId="urn:microsoft.com/office/officeart/2005/8/layout/process1"/>
    <dgm:cxn modelId="{3F9529E7-F200-48D6-BC93-4224AD40E602}" type="presParOf" srcId="{CB5708D6-9619-4077-9EC2-5E08EA737A74}" destId="{EA1F525F-E19C-45E0-8AEF-FCAEDB6F7F45}" srcOrd="0" destOrd="0" presId="urn:microsoft.com/office/officeart/2005/8/layout/process1"/>
    <dgm:cxn modelId="{28E27B38-FEF9-4467-BA46-5FFD00E37F7F}" type="presParOf" srcId="{BAE9007F-4649-4B06-AD40-106CE0F70D84}" destId="{096CA568-2214-4875-B0DC-B2EA9D3DDAE6}" srcOrd="2" destOrd="0" presId="urn:microsoft.com/office/officeart/2005/8/layout/process1"/>
    <dgm:cxn modelId="{356C1325-7868-4518-B78E-5DAF3835CB7E}" type="presParOf" srcId="{BAE9007F-4649-4B06-AD40-106CE0F70D84}" destId="{B8B43B79-5DAE-4079-99CE-6914A33CAAA4}" srcOrd="3" destOrd="0" presId="urn:microsoft.com/office/officeart/2005/8/layout/process1"/>
    <dgm:cxn modelId="{34E3DF68-0A06-4250-850C-8C6918D4A4B7}" type="presParOf" srcId="{B8B43B79-5DAE-4079-99CE-6914A33CAAA4}" destId="{D54FE056-E13A-47F7-ABDA-C0583D465D8E}" srcOrd="0" destOrd="0" presId="urn:microsoft.com/office/officeart/2005/8/layout/process1"/>
    <dgm:cxn modelId="{7AB9422C-CDED-420A-9C48-40873660734F}" type="presParOf" srcId="{BAE9007F-4649-4B06-AD40-106CE0F70D84}" destId="{07B7AA78-64DC-461C-90AF-F58BC8470310}" srcOrd="4" destOrd="0" presId="urn:microsoft.com/office/officeart/2005/8/layout/process1"/>
    <dgm:cxn modelId="{BA5A284B-4A33-4ABA-9420-22EABA107CD7}" type="presParOf" srcId="{BAE9007F-4649-4B06-AD40-106CE0F70D84}" destId="{ADC43029-752B-4A01-AEED-A7375F38F733}" srcOrd="5" destOrd="0" presId="urn:microsoft.com/office/officeart/2005/8/layout/process1"/>
    <dgm:cxn modelId="{7F38B958-86B3-4DE2-AD9A-D56B2AAD8F6C}" type="presParOf" srcId="{ADC43029-752B-4A01-AEED-A7375F38F733}" destId="{5F6A8447-D8E9-4D6E-9460-3B28EEBC224D}" srcOrd="0" destOrd="0" presId="urn:microsoft.com/office/officeart/2005/8/layout/process1"/>
    <dgm:cxn modelId="{6C16B4BA-06E8-437B-8A33-EB71A0E17EC6}" type="presParOf" srcId="{BAE9007F-4649-4B06-AD40-106CE0F70D84}" destId="{B63C32EB-BDB0-4897-9093-3998872206EF}" srcOrd="6"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234C25A-6D06-4F4A-903A-AEFEE88FA1EC}" type="doc">
      <dgm:prSet loTypeId="urn:microsoft.com/office/officeart/2005/8/layout/process1" loCatId="process" qsTypeId="urn:microsoft.com/office/officeart/2005/8/quickstyle/simple3" qsCatId="simple" csTypeId="urn:microsoft.com/office/officeart/2005/8/colors/colorful1" csCatId="colorful" phldr="1"/>
      <dgm:spPr/>
      <dgm:t>
        <a:bodyPr/>
        <a:lstStyle/>
        <a:p>
          <a:endParaRPr kumimoji="1" lang="ja-JP" altLang="en-US"/>
        </a:p>
      </dgm:t>
    </dgm:pt>
    <dgm:pt modelId="{581B68B1-D972-4606-8EC8-6EC4E18CF019}">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適切な方向性につなげる就労相談</a:t>
          </a:r>
        </a:p>
      </dgm:t>
    </dgm:pt>
    <dgm:pt modelId="{FAE9EDC6-CA10-4C91-AE98-B1F235C06B36}" type="parTrans" cxnId="{0D120659-0AA7-4D9A-8A3D-9E3BA1495F58}">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5138A8C7-1600-40A5-BAD9-6EFD52E7F111}" type="sibTrans" cxnId="{0D120659-0AA7-4D9A-8A3D-9E3BA1495F58}">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725E699-9072-466C-9012-D85CF9907120}">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就労支援機関での適切なアセスメント</a:t>
          </a:r>
        </a:p>
      </dgm:t>
    </dgm:pt>
    <dgm:pt modelId="{346AD091-8381-458F-8F8C-70E8D10EB030}" type="parTrans" cxnId="{FADA63BF-10AC-44DB-963C-7436CB85E591}">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3F9FC70-EF2C-4088-98BD-6BAFC4CB272B}" type="sibTrans" cxnId="{FADA63BF-10AC-44DB-963C-7436CB85E591}">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EDC0A18B-94F9-43D7-922D-1A65C053D699}">
      <dgm:prSet phldrT="[テキスト]" custT="1"/>
      <dgm:spPr/>
      <dgm:t>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アセスメントに基づくマッチングと職場適応支援</a:t>
          </a:r>
        </a:p>
      </dgm:t>
    </dgm:pt>
    <dgm:pt modelId="{6F35CA6D-AECE-4658-B648-A2EBBAA46396}" type="parTrans" cxnId="{791D17CC-3467-4839-8857-0E5ADE114E76}">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C814B55-020E-4AD9-B5D6-8A8DC3EC4A7B}" type="sibTrans" cxnId="{791D17CC-3467-4839-8857-0E5ADE114E76}">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3C4584A4-803A-413D-B1F8-3608C9D1F3FE}">
      <dgm:prSet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モニタリングと修正で危機を予防</a:t>
          </a:r>
        </a:p>
      </dgm:t>
    </dgm:pt>
    <dgm:pt modelId="{525052F4-66A3-44D9-9E8B-B7AF6770697F}" type="parTrans" cxnId="{2B9C534B-F023-46D3-A9EC-62D790C700FB}">
      <dgm:prSet/>
      <dgm:spPr/>
      <dgm:t>
        <a:bodyPr/>
        <a:lstStyle/>
        <a:p>
          <a:pPr algn="l"/>
          <a:endParaRPr kumimoji="1" lang="ja-JP" altLang="en-US" sz="1200"/>
        </a:p>
      </dgm:t>
    </dgm:pt>
    <dgm:pt modelId="{82073970-EB41-459F-8689-74FA756C9B52}" type="sibTrans" cxnId="{2B9C534B-F023-46D3-A9EC-62D790C700FB}">
      <dgm:prSet/>
      <dgm:spPr/>
      <dgm:t>
        <a:bodyPr/>
        <a:lstStyle/>
        <a:p>
          <a:pPr algn="l"/>
          <a:endParaRPr kumimoji="1" lang="ja-JP" altLang="en-US" sz="1200"/>
        </a:p>
      </dgm:t>
    </dgm:pt>
    <dgm:pt modelId="{BAE9007F-4649-4B06-AD40-106CE0F70D84}" type="pres">
      <dgm:prSet presAssocID="{A234C25A-6D06-4F4A-903A-AEFEE88FA1EC}" presName="Name0" presStyleCnt="0">
        <dgm:presLayoutVars>
          <dgm:dir/>
          <dgm:resizeHandles val="exact"/>
        </dgm:presLayoutVars>
      </dgm:prSet>
      <dgm:spPr/>
    </dgm:pt>
    <dgm:pt modelId="{0AA9D830-0D40-461A-8FF6-B909A8FBCA92}" type="pres">
      <dgm:prSet presAssocID="{581B68B1-D972-4606-8EC8-6EC4E18CF019}" presName="node" presStyleLbl="node1" presStyleIdx="0" presStyleCnt="4">
        <dgm:presLayoutVars>
          <dgm:bulletEnabled val="1"/>
        </dgm:presLayoutVars>
      </dgm:prSet>
      <dgm:spPr/>
    </dgm:pt>
    <dgm:pt modelId="{CB5708D6-9619-4077-9EC2-5E08EA737A74}" type="pres">
      <dgm:prSet presAssocID="{5138A8C7-1600-40A5-BAD9-6EFD52E7F111}" presName="sibTrans" presStyleLbl="sibTrans2D1" presStyleIdx="0" presStyleCnt="3"/>
      <dgm:spPr/>
    </dgm:pt>
    <dgm:pt modelId="{EA1F525F-E19C-45E0-8AEF-FCAEDB6F7F45}" type="pres">
      <dgm:prSet presAssocID="{5138A8C7-1600-40A5-BAD9-6EFD52E7F111}" presName="connectorText" presStyleLbl="sibTrans2D1" presStyleIdx="0" presStyleCnt="3"/>
      <dgm:spPr/>
    </dgm:pt>
    <dgm:pt modelId="{096CA568-2214-4875-B0DC-B2EA9D3DDAE6}" type="pres">
      <dgm:prSet presAssocID="{4725E699-9072-466C-9012-D85CF9907120}" presName="node" presStyleLbl="node1" presStyleIdx="1" presStyleCnt="4">
        <dgm:presLayoutVars>
          <dgm:bulletEnabled val="1"/>
        </dgm:presLayoutVars>
      </dgm:prSet>
      <dgm:spPr/>
    </dgm:pt>
    <dgm:pt modelId="{B8B43B79-5DAE-4079-99CE-6914A33CAAA4}" type="pres">
      <dgm:prSet presAssocID="{43F9FC70-EF2C-4088-98BD-6BAFC4CB272B}" presName="sibTrans" presStyleLbl="sibTrans2D1" presStyleIdx="1" presStyleCnt="3"/>
      <dgm:spPr/>
    </dgm:pt>
    <dgm:pt modelId="{D54FE056-E13A-47F7-ABDA-C0583D465D8E}" type="pres">
      <dgm:prSet presAssocID="{43F9FC70-EF2C-4088-98BD-6BAFC4CB272B}" presName="connectorText" presStyleLbl="sibTrans2D1" presStyleIdx="1" presStyleCnt="3"/>
      <dgm:spPr/>
    </dgm:pt>
    <dgm:pt modelId="{07B7AA78-64DC-461C-90AF-F58BC8470310}" type="pres">
      <dgm:prSet presAssocID="{EDC0A18B-94F9-43D7-922D-1A65C053D699}" presName="node" presStyleLbl="node1" presStyleIdx="2" presStyleCnt="4" custLinFactNeighborX="9936" custLinFactNeighborY="-896">
        <dgm:presLayoutVars>
          <dgm:bulletEnabled val="1"/>
        </dgm:presLayoutVars>
      </dgm:prSet>
      <dgm:spPr/>
    </dgm:pt>
    <dgm:pt modelId="{ADC43029-752B-4A01-AEED-A7375F38F733}" type="pres">
      <dgm:prSet presAssocID="{4C814B55-020E-4AD9-B5D6-8A8DC3EC4A7B}" presName="sibTrans" presStyleLbl="sibTrans2D1" presStyleIdx="2" presStyleCnt="3"/>
      <dgm:spPr/>
    </dgm:pt>
    <dgm:pt modelId="{5F6A8447-D8E9-4D6E-9460-3B28EEBC224D}" type="pres">
      <dgm:prSet presAssocID="{4C814B55-020E-4AD9-B5D6-8A8DC3EC4A7B}" presName="connectorText" presStyleLbl="sibTrans2D1" presStyleIdx="2" presStyleCnt="3"/>
      <dgm:spPr/>
    </dgm:pt>
    <dgm:pt modelId="{B63C32EB-BDB0-4897-9093-3998872206EF}" type="pres">
      <dgm:prSet presAssocID="{3C4584A4-803A-413D-B1F8-3608C9D1F3FE}" presName="node" presStyleLbl="node1" presStyleIdx="3" presStyleCnt="4">
        <dgm:presLayoutVars>
          <dgm:bulletEnabled val="1"/>
        </dgm:presLayoutVars>
      </dgm:prSet>
      <dgm:spPr/>
    </dgm:pt>
  </dgm:ptLst>
  <dgm:cxnLst>
    <dgm:cxn modelId="{89CD4215-5FDD-4E9B-B986-F44B2FD49794}" type="presOf" srcId="{581B68B1-D972-4606-8EC8-6EC4E18CF019}" destId="{0AA9D830-0D40-461A-8FF6-B909A8FBCA92}" srcOrd="0" destOrd="0" presId="urn:microsoft.com/office/officeart/2005/8/layout/process1"/>
    <dgm:cxn modelId="{115E511B-8524-4CA8-907A-E8BEF040CE02}" type="presOf" srcId="{5138A8C7-1600-40A5-BAD9-6EFD52E7F111}" destId="{CB5708D6-9619-4077-9EC2-5E08EA737A74}" srcOrd="0" destOrd="0" presId="urn:microsoft.com/office/officeart/2005/8/layout/process1"/>
    <dgm:cxn modelId="{ED876F1C-B520-4370-8B38-6A7016F90C9D}" type="presOf" srcId="{EDC0A18B-94F9-43D7-922D-1A65C053D699}" destId="{07B7AA78-64DC-461C-90AF-F58BC8470310}" srcOrd="0" destOrd="0" presId="urn:microsoft.com/office/officeart/2005/8/layout/process1"/>
    <dgm:cxn modelId="{21EA7121-77F8-441B-BBF9-729C1CBEDB66}" type="presOf" srcId="{3C4584A4-803A-413D-B1F8-3608C9D1F3FE}" destId="{B63C32EB-BDB0-4897-9093-3998872206EF}" srcOrd="0" destOrd="0" presId="urn:microsoft.com/office/officeart/2005/8/layout/process1"/>
    <dgm:cxn modelId="{84C9E724-08A5-4C27-AC6B-A54B859A4A33}" type="presOf" srcId="{4C814B55-020E-4AD9-B5D6-8A8DC3EC4A7B}" destId="{5F6A8447-D8E9-4D6E-9460-3B28EEBC224D}" srcOrd="1" destOrd="0" presId="urn:microsoft.com/office/officeart/2005/8/layout/process1"/>
    <dgm:cxn modelId="{2B9C534B-F023-46D3-A9EC-62D790C700FB}" srcId="{A234C25A-6D06-4F4A-903A-AEFEE88FA1EC}" destId="{3C4584A4-803A-413D-B1F8-3608C9D1F3FE}" srcOrd="3" destOrd="0" parTransId="{525052F4-66A3-44D9-9E8B-B7AF6770697F}" sibTransId="{82073970-EB41-459F-8689-74FA756C9B52}"/>
    <dgm:cxn modelId="{ED01F46D-CEB3-4DBA-943C-5C259A484F29}" type="presOf" srcId="{43F9FC70-EF2C-4088-98BD-6BAFC4CB272B}" destId="{D54FE056-E13A-47F7-ABDA-C0583D465D8E}" srcOrd="1" destOrd="0" presId="urn:microsoft.com/office/officeart/2005/8/layout/process1"/>
    <dgm:cxn modelId="{0D120659-0AA7-4D9A-8A3D-9E3BA1495F58}" srcId="{A234C25A-6D06-4F4A-903A-AEFEE88FA1EC}" destId="{581B68B1-D972-4606-8EC8-6EC4E18CF019}" srcOrd="0" destOrd="0" parTransId="{FAE9EDC6-CA10-4C91-AE98-B1F235C06B36}" sibTransId="{5138A8C7-1600-40A5-BAD9-6EFD52E7F111}"/>
    <dgm:cxn modelId="{CF23AB89-5003-47B9-8842-073667686BA7}" type="presOf" srcId="{5138A8C7-1600-40A5-BAD9-6EFD52E7F111}" destId="{EA1F525F-E19C-45E0-8AEF-FCAEDB6F7F45}" srcOrd="1" destOrd="0" presId="urn:microsoft.com/office/officeart/2005/8/layout/process1"/>
    <dgm:cxn modelId="{ECE4098E-BB8D-4F90-A735-8324EB044747}" type="presOf" srcId="{43F9FC70-EF2C-4088-98BD-6BAFC4CB272B}" destId="{B8B43B79-5DAE-4079-99CE-6914A33CAAA4}" srcOrd="0" destOrd="0" presId="urn:microsoft.com/office/officeart/2005/8/layout/process1"/>
    <dgm:cxn modelId="{4B6A589B-C4AE-4FCF-B6F1-00C51E394EA5}" type="presOf" srcId="{A234C25A-6D06-4F4A-903A-AEFEE88FA1EC}" destId="{BAE9007F-4649-4B06-AD40-106CE0F70D84}" srcOrd="0" destOrd="0" presId="urn:microsoft.com/office/officeart/2005/8/layout/process1"/>
    <dgm:cxn modelId="{A7A5B0AF-3AD7-4952-89B6-92C981943B0D}" type="presOf" srcId="{4C814B55-020E-4AD9-B5D6-8A8DC3EC4A7B}" destId="{ADC43029-752B-4A01-AEED-A7375F38F733}" srcOrd="0" destOrd="0" presId="urn:microsoft.com/office/officeart/2005/8/layout/process1"/>
    <dgm:cxn modelId="{FADA63BF-10AC-44DB-963C-7436CB85E591}" srcId="{A234C25A-6D06-4F4A-903A-AEFEE88FA1EC}" destId="{4725E699-9072-466C-9012-D85CF9907120}" srcOrd="1" destOrd="0" parTransId="{346AD091-8381-458F-8F8C-70E8D10EB030}" sibTransId="{43F9FC70-EF2C-4088-98BD-6BAFC4CB272B}"/>
    <dgm:cxn modelId="{791D17CC-3467-4839-8857-0E5ADE114E76}" srcId="{A234C25A-6D06-4F4A-903A-AEFEE88FA1EC}" destId="{EDC0A18B-94F9-43D7-922D-1A65C053D699}" srcOrd="2" destOrd="0" parTransId="{6F35CA6D-AECE-4658-B648-A2EBBAA46396}" sibTransId="{4C814B55-020E-4AD9-B5D6-8A8DC3EC4A7B}"/>
    <dgm:cxn modelId="{844359DC-7FF3-44C4-949E-FF1BB229943F}" type="presOf" srcId="{4725E699-9072-466C-9012-D85CF9907120}" destId="{096CA568-2214-4875-B0DC-B2EA9D3DDAE6}" srcOrd="0" destOrd="0" presId="urn:microsoft.com/office/officeart/2005/8/layout/process1"/>
    <dgm:cxn modelId="{3D8C67C2-7730-47E3-ACE3-1A42B2248D77}" type="presParOf" srcId="{BAE9007F-4649-4B06-AD40-106CE0F70D84}" destId="{0AA9D830-0D40-461A-8FF6-B909A8FBCA92}" srcOrd="0" destOrd="0" presId="urn:microsoft.com/office/officeart/2005/8/layout/process1"/>
    <dgm:cxn modelId="{08F9EBD9-93E8-406E-905B-E8046F49BB98}" type="presParOf" srcId="{BAE9007F-4649-4B06-AD40-106CE0F70D84}" destId="{CB5708D6-9619-4077-9EC2-5E08EA737A74}" srcOrd="1" destOrd="0" presId="urn:microsoft.com/office/officeart/2005/8/layout/process1"/>
    <dgm:cxn modelId="{3F9529E7-F200-48D6-BC93-4224AD40E602}" type="presParOf" srcId="{CB5708D6-9619-4077-9EC2-5E08EA737A74}" destId="{EA1F525F-E19C-45E0-8AEF-FCAEDB6F7F45}" srcOrd="0" destOrd="0" presId="urn:microsoft.com/office/officeart/2005/8/layout/process1"/>
    <dgm:cxn modelId="{28E27B38-FEF9-4467-BA46-5FFD00E37F7F}" type="presParOf" srcId="{BAE9007F-4649-4B06-AD40-106CE0F70D84}" destId="{096CA568-2214-4875-B0DC-B2EA9D3DDAE6}" srcOrd="2" destOrd="0" presId="urn:microsoft.com/office/officeart/2005/8/layout/process1"/>
    <dgm:cxn modelId="{356C1325-7868-4518-B78E-5DAF3835CB7E}" type="presParOf" srcId="{BAE9007F-4649-4B06-AD40-106CE0F70D84}" destId="{B8B43B79-5DAE-4079-99CE-6914A33CAAA4}" srcOrd="3" destOrd="0" presId="urn:microsoft.com/office/officeart/2005/8/layout/process1"/>
    <dgm:cxn modelId="{34E3DF68-0A06-4250-850C-8C6918D4A4B7}" type="presParOf" srcId="{B8B43B79-5DAE-4079-99CE-6914A33CAAA4}" destId="{D54FE056-E13A-47F7-ABDA-C0583D465D8E}" srcOrd="0" destOrd="0" presId="urn:microsoft.com/office/officeart/2005/8/layout/process1"/>
    <dgm:cxn modelId="{7AB9422C-CDED-420A-9C48-40873660734F}" type="presParOf" srcId="{BAE9007F-4649-4B06-AD40-106CE0F70D84}" destId="{07B7AA78-64DC-461C-90AF-F58BC8470310}" srcOrd="4" destOrd="0" presId="urn:microsoft.com/office/officeart/2005/8/layout/process1"/>
    <dgm:cxn modelId="{BA5A284B-4A33-4ABA-9420-22EABA107CD7}" type="presParOf" srcId="{BAE9007F-4649-4B06-AD40-106CE0F70D84}" destId="{ADC43029-752B-4A01-AEED-A7375F38F733}" srcOrd="5" destOrd="0" presId="urn:microsoft.com/office/officeart/2005/8/layout/process1"/>
    <dgm:cxn modelId="{7F38B958-86B3-4DE2-AD9A-D56B2AAD8F6C}" type="presParOf" srcId="{ADC43029-752B-4A01-AEED-A7375F38F733}" destId="{5F6A8447-D8E9-4D6E-9460-3B28EEBC224D}" srcOrd="0" destOrd="0" presId="urn:microsoft.com/office/officeart/2005/8/layout/process1"/>
    <dgm:cxn modelId="{6C16B4BA-06E8-437B-8A33-EB71A0E17EC6}" type="presParOf" srcId="{BAE9007F-4649-4B06-AD40-106CE0F70D84}" destId="{B63C32EB-BDB0-4897-9093-3998872206EF}" srcOrd="6"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34F2717-C7CE-4852-B881-3B36CF49FD59}" type="doc">
      <dgm:prSet loTypeId="urn:microsoft.com/office/officeart/2008/layout/AscendingPictureAccentProcess" loCatId="process" qsTypeId="urn:microsoft.com/office/officeart/2005/8/quickstyle/simple3" qsCatId="simple" csTypeId="urn:microsoft.com/office/officeart/2005/8/colors/colorful3" csCatId="colorful" phldr="1"/>
      <dgm:spPr/>
      <dgm:t>
        <a:bodyPr/>
        <a:lstStyle/>
        <a:p>
          <a:endParaRPr kumimoji="1" lang="ja-JP" altLang="en-US"/>
        </a:p>
      </dgm:t>
    </dgm:pt>
    <dgm:pt modelId="{9D82C03F-113F-43D2-A915-DC02F8180791}">
      <dgm:prSet phldrT="[テキスト]" custT="1"/>
      <dgm:spPr>
        <a:solidFill>
          <a:schemeClr val="accent1">
            <a:lumMod val="20000"/>
            <a:lumOff val="80000"/>
          </a:schemeClr>
        </a:solidFill>
      </dgm:spPr>
      <dgm:t>
        <a:bodyPr/>
        <a:lstStyle/>
        <a:p>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就労移行支援　　就労継続支援</a:t>
          </a:r>
          <a:r>
            <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B</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a:t>
          </a:r>
        </a:p>
      </dgm:t>
    </dgm:pt>
    <dgm:pt modelId="{819E0BFA-D837-4962-9A8E-1BC5593FEA6E}" type="parTrans" cxnId="{7038039C-4C71-4909-A438-C524D32036FB}">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C70A2164-5186-4C8F-B396-7FBC3D69CB1E}" type="sibTrans" cxnId="{7038039C-4C71-4909-A438-C524D32036FB}">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AA0BFD76-79C4-4B2B-B296-EAC30FFD542A}">
      <dgm:prSet phldrT="[テキスト]" custT="1"/>
      <dgm:spPr>
        <a:solidFill>
          <a:schemeClr val="accent1">
            <a:lumMod val="60000"/>
            <a:lumOff val="40000"/>
          </a:schemeClr>
        </a:solidFill>
      </dgm:spPr>
      <dgm:t>
        <a:bodyPr/>
        <a:lstStyle/>
        <a:p>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就労継続支援</a:t>
          </a:r>
          <a:r>
            <a:rPr kumimoji="1" lang="en-US" altLang="ja-JP" sz="1600" b="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a:t>
          </a:r>
          <a:r>
            <a:rPr kumimoji="1" lang="ja-JP" altLang="en-US" sz="1600" b="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a:t>
          </a:r>
        </a:p>
      </dgm:t>
    </dgm:pt>
    <dgm:pt modelId="{29E868A9-9A53-4DE8-9CE6-40F22EC26501}" type="parTrans" cxnId="{CCFD1319-F051-4345-B42B-B3A752745D82}">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1F4B1E6F-4523-48FA-8F82-908D82C8CC3C}" type="sibTrans" cxnId="{CCFD1319-F051-4345-B42B-B3A752745D82}">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229418D6-178A-4A0B-A118-E18A72A62431}">
      <dgm:prSet custT="1">
        <dgm:style>
          <a:lnRef idx="1">
            <a:schemeClr val="accent5"/>
          </a:lnRef>
          <a:fillRef idx="2">
            <a:schemeClr val="accent5"/>
          </a:fillRef>
          <a:effectRef idx="1">
            <a:schemeClr val="accent5"/>
          </a:effectRef>
          <a:fontRef idx="minor">
            <a:schemeClr val="dk1"/>
          </a:fontRef>
        </dgm:style>
      </dgm:prSet>
      <dgm:spPr>
        <a:solidFill>
          <a:schemeClr val="accent4">
            <a:lumMod val="20000"/>
            <a:lumOff val="80000"/>
          </a:schemeClr>
        </a:solidFill>
      </dgm:spPr>
      <dgm:t>
        <a:bodyPr/>
        <a:lstStyle/>
        <a:p>
          <a:r>
            <a:rPr kumimoji="1" lang="ja-JP" altLang="en-US" sz="16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重度障害者多数雇用事業所</a:t>
          </a:r>
        </a:p>
      </dgm:t>
    </dgm:pt>
    <dgm:pt modelId="{2BB21D2E-5DB8-4F22-9A2A-2BEA3D3055F8}" type="parTrans" cxnId="{C4EA70E2-B798-4A0C-8F3B-C9C0CBCA6CED}">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602E4DCA-91B7-4443-89FF-2254A9D0E1C8}" type="sibTrans" cxnId="{C4EA70E2-B798-4A0C-8F3B-C9C0CBCA6CED}">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0E6EDF1D-7D5C-498A-8033-10D19E02DF69}">
      <dgm:prSet custT="1">
        <dgm:style>
          <a:lnRef idx="1">
            <a:schemeClr val="accent5"/>
          </a:lnRef>
          <a:fillRef idx="2">
            <a:schemeClr val="accent5"/>
          </a:fillRef>
          <a:effectRef idx="1">
            <a:schemeClr val="accent5"/>
          </a:effectRef>
          <a:fontRef idx="minor">
            <a:schemeClr val="dk1"/>
          </a:fontRef>
        </dgm:style>
      </dgm:prSet>
      <dgm:spPr>
        <a:solidFill>
          <a:schemeClr val="accent4">
            <a:lumMod val="40000"/>
            <a:lumOff val="60000"/>
          </a:schemeClr>
        </a:solidFill>
      </dgm:spPr>
      <dgm:t>
        <a:bodyPr/>
        <a:lstStyle/>
        <a:p>
          <a:r>
            <a:rPr kumimoji="1" lang="ja-JP" altLang="en-US" sz="16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特例子会社</a:t>
          </a:r>
        </a:p>
      </dgm:t>
    </dgm:pt>
    <dgm:pt modelId="{B8982C2B-235B-47B7-AF5C-A8DB99479785}" type="parTrans" cxnId="{CF9909AF-A67C-4A70-BC7C-8ADC39B07EAB}">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24F2EC09-2F28-4537-80A3-1ABCC7CE5FBF}" type="sibTrans" cxnId="{CF9909AF-A67C-4A70-BC7C-8ADC39B07EAB}">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BB36CA01-AC53-4589-8F1E-E349DAD87840}">
      <dgm:prSet custT="1">
        <dgm:style>
          <a:lnRef idx="2">
            <a:schemeClr val="accent5"/>
          </a:lnRef>
          <a:fillRef idx="1">
            <a:schemeClr val="lt1"/>
          </a:fillRef>
          <a:effectRef idx="0">
            <a:schemeClr val="accent5"/>
          </a:effectRef>
          <a:fontRef idx="minor">
            <a:schemeClr val="dk1"/>
          </a:fontRef>
        </dgm:style>
      </dgm:prSet>
      <dgm:spPr>
        <a:solidFill>
          <a:schemeClr val="accent4">
            <a:lumMod val="60000"/>
            <a:lumOff val="40000"/>
          </a:schemeClr>
        </a:solidFill>
      </dgm:spPr>
      <dgm:t>
        <a:bodyPr/>
        <a:lstStyle/>
        <a:p>
          <a:r>
            <a:rPr kumimoji="1" lang="ja-JP" altLang="en-US" sz="16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一般の職場での障害者雇用</a:t>
          </a:r>
        </a:p>
      </dgm:t>
    </dgm:pt>
    <dgm:pt modelId="{BC0C15DC-B44F-4EEA-8B79-C66CD714984F}" type="parTrans" cxnId="{9EF26DCD-28A6-45F3-B2BA-501504244D4D}">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19E0AC94-632F-429F-AC76-492E36CDFA69}" type="sibTrans" cxnId="{9EF26DCD-28A6-45F3-B2BA-501504244D4D}">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1B3CF660-32E5-4F79-AFE3-58267E862235}">
      <dgm:prSet custT="1"/>
      <dgm:spPr>
        <a:solidFill>
          <a:schemeClr val="accent4">
            <a:lumMod val="75000"/>
          </a:schemeClr>
        </a:solidFill>
      </dgm:spPr>
      <dgm:t>
        <a:bodyPr/>
        <a:lstStyle/>
        <a:p>
          <a:r>
            <a:rPr kumimoji="1" lang="ja-JP" altLang="en-US" sz="1600" b="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一般の職場での通常雇用</a:t>
          </a:r>
        </a:p>
      </dgm:t>
    </dgm:pt>
    <dgm:pt modelId="{9A58ED7A-18A6-475A-84B0-FF09D72EC69E}" type="parTrans" cxnId="{D9C1A2C0-3F32-4158-9361-61780C8F0FEA}">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F9649E0C-FA30-4537-AFF3-6CB6AD516460}" type="sibTrans" cxnId="{D9C1A2C0-3F32-4158-9361-61780C8F0FEA}">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6C1BDD5C-924F-494A-8D5F-BA43A7774A11}" type="pres">
      <dgm:prSet presAssocID="{C34F2717-C7CE-4852-B881-3B36CF49FD59}" presName="Name0" presStyleCnt="0">
        <dgm:presLayoutVars>
          <dgm:chMax val="7"/>
          <dgm:chPref val="7"/>
          <dgm:dir/>
        </dgm:presLayoutVars>
      </dgm:prSet>
      <dgm:spPr/>
    </dgm:pt>
    <dgm:pt modelId="{9707CA9C-916C-4A51-86B8-3E35D95551B2}" type="pres">
      <dgm:prSet presAssocID="{C34F2717-C7CE-4852-B881-3B36CF49FD59}" presName="dot1" presStyleLbl="alignNode1" presStyleIdx="0" presStyleCnt="17"/>
      <dgm:spPr/>
    </dgm:pt>
    <dgm:pt modelId="{3342B5F9-37AB-4540-A2BF-B112086B0FD7}" type="pres">
      <dgm:prSet presAssocID="{C34F2717-C7CE-4852-B881-3B36CF49FD59}" presName="dot2" presStyleLbl="alignNode1" presStyleIdx="1" presStyleCnt="17"/>
      <dgm:spPr/>
    </dgm:pt>
    <dgm:pt modelId="{B069C1B5-F8B4-4456-8D10-7E1A4B414B51}" type="pres">
      <dgm:prSet presAssocID="{C34F2717-C7CE-4852-B881-3B36CF49FD59}" presName="dot3" presStyleLbl="alignNode1" presStyleIdx="2" presStyleCnt="17"/>
      <dgm:spPr/>
    </dgm:pt>
    <dgm:pt modelId="{6652682E-5572-4C18-88F0-761AFD0F7C60}" type="pres">
      <dgm:prSet presAssocID="{C34F2717-C7CE-4852-B881-3B36CF49FD59}" presName="dot4" presStyleLbl="alignNode1" presStyleIdx="3" presStyleCnt="17"/>
      <dgm:spPr/>
    </dgm:pt>
    <dgm:pt modelId="{E58FD203-D46E-4BDC-8BCE-6B03A3D819F0}" type="pres">
      <dgm:prSet presAssocID="{C34F2717-C7CE-4852-B881-3B36CF49FD59}" presName="dot5" presStyleLbl="alignNode1" presStyleIdx="4" presStyleCnt="17"/>
      <dgm:spPr/>
    </dgm:pt>
    <dgm:pt modelId="{3ABCDFF3-6AF4-470A-A56D-3AF48EEFAA76}" type="pres">
      <dgm:prSet presAssocID="{C34F2717-C7CE-4852-B881-3B36CF49FD59}" presName="dot6" presStyleLbl="alignNode1" presStyleIdx="5" presStyleCnt="17"/>
      <dgm:spPr/>
    </dgm:pt>
    <dgm:pt modelId="{FD96147C-CCFA-49B9-9E34-12E56EDB8D0E}" type="pres">
      <dgm:prSet presAssocID="{C34F2717-C7CE-4852-B881-3B36CF49FD59}" presName="dot7" presStyleLbl="alignNode1" presStyleIdx="6" presStyleCnt="17"/>
      <dgm:spPr/>
    </dgm:pt>
    <dgm:pt modelId="{7B47EADB-A74D-458F-8DA5-A688143B971A}" type="pres">
      <dgm:prSet presAssocID="{C34F2717-C7CE-4852-B881-3B36CF49FD59}" presName="dot8" presStyleLbl="alignNode1" presStyleIdx="7" presStyleCnt="17"/>
      <dgm:spPr/>
    </dgm:pt>
    <dgm:pt modelId="{A289A204-B9F1-4F07-B889-E25847C5533A}" type="pres">
      <dgm:prSet presAssocID="{C34F2717-C7CE-4852-B881-3B36CF49FD59}" presName="dot9" presStyleLbl="alignNode1" presStyleIdx="8" presStyleCnt="17"/>
      <dgm:spPr/>
    </dgm:pt>
    <dgm:pt modelId="{C6DFBEB7-D57B-4B18-90E8-FB15EFFB0EBF}" type="pres">
      <dgm:prSet presAssocID="{C34F2717-C7CE-4852-B881-3B36CF49FD59}" presName="dot10" presStyleLbl="alignNode1" presStyleIdx="9" presStyleCnt="17"/>
      <dgm:spPr/>
    </dgm:pt>
    <dgm:pt modelId="{25AB7324-BDB9-4ACE-9F57-DE21DEF5CFD3}" type="pres">
      <dgm:prSet presAssocID="{C34F2717-C7CE-4852-B881-3B36CF49FD59}" presName="dotArrow1" presStyleLbl="alignNode1" presStyleIdx="10" presStyleCnt="17"/>
      <dgm:spPr/>
    </dgm:pt>
    <dgm:pt modelId="{6CBDD64E-A14E-440F-97CC-985847917DD0}" type="pres">
      <dgm:prSet presAssocID="{C34F2717-C7CE-4852-B881-3B36CF49FD59}" presName="dotArrow2" presStyleLbl="alignNode1" presStyleIdx="11" presStyleCnt="17"/>
      <dgm:spPr/>
    </dgm:pt>
    <dgm:pt modelId="{EA443A87-DC93-4982-BCF1-80359434C1EF}" type="pres">
      <dgm:prSet presAssocID="{C34F2717-C7CE-4852-B881-3B36CF49FD59}" presName="dotArrow3" presStyleLbl="alignNode1" presStyleIdx="12" presStyleCnt="17"/>
      <dgm:spPr/>
    </dgm:pt>
    <dgm:pt modelId="{72002B2E-C8CA-4300-A389-216783352107}" type="pres">
      <dgm:prSet presAssocID="{C34F2717-C7CE-4852-B881-3B36CF49FD59}" presName="dotArrow4" presStyleLbl="alignNode1" presStyleIdx="13" presStyleCnt="17"/>
      <dgm:spPr/>
    </dgm:pt>
    <dgm:pt modelId="{42DBC8A3-D1C6-4C07-9E56-717E52AC707D}" type="pres">
      <dgm:prSet presAssocID="{C34F2717-C7CE-4852-B881-3B36CF49FD59}" presName="dotArrow5" presStyleLbl="alignNode1" presStyleIdx="14" presStyleCnt="17"/>
      <dgm:spPr/>
    </dgm:pt>
    <dgm:pt modelId="{19CBF223-00EE-4856-ABBC-B9BCE3CC414A}" type="pres">
      <dgm:prSet presAssocID="{C34F2717-C7CE-4852-B881-3B36CF49FD59}" presName="dotArrow6" presStyleLbl="alignNode1" presStyleIdx="15" presStyleCnt="17"/>
      <dgm:spPr/>
    </dgm:pt>
    <dgm:pt modelId="{243306E3-9B59-40DC-88DF-69D8F0B48860}" type="pres">
      <dgm:prSet presAssocID="{C34F2717-C7CE-4852-B881-3B36CF49FD59}" presName="dotArrow7" presStyleLbl="alignNode1" presStyleIdx="16" presStyleCnt="17"/>
      <dgm:spPr/>
    </dgm:pt>
    <dgm:pt modelId="{C86EA8C6-3892-4483-9D18-C8E8EBB965C8}" type="pres">
      <dgm:prSet presAssocID="{9D82C03F-113F-43D2-A915-DC02F8180791}" presName="parTx1" presStyleLbl="node1" presStyleIdx="0" presStyleCnt="6" custScaleX="137324" custScaleY="152988" custLinFactNeighborX="10968" custLinFactNeighborY="7205"/>
      <dgm:spPr/>
    </dgm:pt>
    <dgm:pt modelId="{EB86247A-29F4-4436-B1E2-8C37F818AD57}" type="pres">
      <dgm:prSet presAssocID="{C70A2164-5186-4C8F-B396-7FBC3D69CB1E}" presName="picture1" presStyleCnt="0"/>
      <dgm:spPr/>
    </dgm:pt>
    <dgm:pt modelId="{5C145842-3406-43F5-9624-E1F81B8D1FFB}" type="pres">
      <dgm:prSet presAssocID="{C70A2164-5186-4C8F-B396-7FBC3D69CB1E}" presName="imageRepeatNode" presStyleLbl="fgImgPlace1" presStyleIdx="0" presStyleCnt="6"/>
      <dgm:spPr/>
    </dgm:pt>
    <dgm:pt modelId="{6050A30B-A737-415B-8663-CE0487F60BA2}" type="pres">
      <dgm:prSet presAssocID="{AA0BFD76-79C4-4B2B-B296-EAC30FFD542A}" presName="parTx2" presStyleLbl="node1" presStyleIdx="1" presStyleCnt="6" custScaleX="137966" custLinFactNeighborX="14133" custLinFactNeighborY="-574"/>
      <dgm:spPr/>
    </dgm:pt>
    <dgm:pt modelId="{C2CFCC44-8C4E-446B-83C3-6B74FAFE3B0D}" type="pres">
      <dgm:prSet presAssocID="{1F4B1E6F-4523-48FA-8F82-908D82C8CC3C}" presName="picture2" presStyleCnt="0"/>
      <dgm:spPr/>
    </dgm:pt>
    <dgm:pt modelId="{F866D007-B3A7-4CF4-B823-D9E6658B7847}" type="pres">
      <dgm:prSet presAssocID="{1F4B1E6F-4523-48FA-8F82-908D82C8CC3C}" presName="imageRepeatNode" presStyleLbl="fgImgPlace1" presStyleIdx="1" presStyleCnt="6"/>
      <dgm:spPr/>
    </dgm:pt>
    <dgm:pt modelId="{AC88420E-EFB0-4301-977F-BC2E96E059ED}" type="pres">
      <dgm:prSet presAssocID="{229418D6-178A-4A0B-A118-E18A72A62431}" presName="parTx3" presStyleLbl="node1" presStyleIdx="2" presStyleCnt="6" custScaleX="201209" custLinFactNeighborX="52064" custLinFactNeighborY="-5393"/>
      <dgm:spPr/>
    </dgm:pt>
    <dgm:pt modelId="{EA054ED0-6136-4CE4-981F-09720C9DC36B}" type="pres">
      <dgm:prSet presAssocID="{602E4DCA-91B7-4443-89FF-2254A9D0E1C8}" presName="picture3" presStyleCnt="0"/>
      <dgm:spPr/>
    </dgm:pt>
    <dgm:pt modelId="{CCE35113-C8BA-49DC-9301-0C2DAE8F5269}" type="pres">
      <dgm:prSet presAssocID="{602E4DCA-91B7-4443-89FF-2254A9D0E1C8}" presName="imageRepeatNode" presStyleLbl="fgImgPlace1" presStyleIdx="2" presStyleCnt="6"/>
      <dgm:spPr/>
    </dgm:pt>
    <dgm:pt modelId="{25AC6702-12DB-4769-8823-CA24606AB6A2}" type="pres">
      <dgm:prSet presAssocID="{0E6EDF1D-7D5C-498A-8033-10D19E02DF69}" presName="parTx4" presStyleLbl="node1" presStyleIdx="3" presStyleCnt="6" custScaleX="110556" custLinFactNeighborX="6662" custLinFactNeighborY="6993"/>
      <dgm:spPr/>
    </dgm:pt>
    <dgm:pt modelId="{7C9CBB0F-6677-4823-8C3D-DB6BF5B89239}" type="pres">
      <dgm:prSet presAssocID="{24F2EC09-2F28-4537-80A3-1ABCC7CE5FBF}" presName="picture4" presStyleCnt="0"/>
      <dgm:spPr/>
    </dgm:pt>
    <dgm:pt modelId="{DA65D4D9-036D-439C-AB7C-A2C4EEEF68E8}" type="pres">
      <dgm:prSet presAssocID="{24F2EC09-2F28-4537-80A3-1ABCC7CE5FBF}" presName="imageRepeatNode" presStyleLbl="fgImgPlace1" presStyleIdx="3" presStyleCnt="6"/>
      <dgm:spPr/>
    </dgm:pt>
    <dgm:pt modelId="{98A656BF-DF94-4E96-AE5A-C112E5C59505}" type="pres">
      <dgm:prSet presAssocID="{BB36CA01-AC53-4589-8F1E-E349DAD87840}" presName="parTx5" presStyleLbl="node1" presStyleIdx="4" presStyleCnt="6" custScaleX="196310" custLinFactNeighborX="42782" custLinFactNeighborY="242"/>
      <dgm:spPr/>
    </dgm:pt>
    <dgm:pt modelId="{54D18E83-F815-40F5-8459-36427A784D84}" type="pres">
      <dgm:prSet presAssocID="{19E0AC94-632F-429F-AC76-492E36CDFA69}" presName="picture5" presStyleCnt="0"/>
      <dgm:spPr/>
    </dgm:pt>
    <dgm:pt modelId="{FC4FEF9A-DE55-4AE1-B18B-6F3788A6EFE9}" type="pres">
      <dgm:prSet presAssocID="{19E0AC94-632F-429F-AC76-492E36CDFA69}" presName="imageRepeatNode" presStyleLbl="fgImgPlace1" presStyleIdx="4" presStyleCnt="6"/>
      <dgm:spPr/>
    </dgm:pt>
    <dgm:pt modelId="{20EB9A0E-B68F-44FA-A1D4-572764BB2E8F}" type="pres">
      <dgm:prSet presAssocID="{1B3CF660-32E5-4F79-AFE3-58267E862235}" presName="parTx6" presStyleLbl="node1" presStyleIdx="5" presStyleCnt="6" custScaleX="181774" custLinFactNeighborX="39174" custLinFactNeighborY="-8756"/>
      <dgm:spPr/>
    </dgm:pt>
    <dgm:pt modelId="{D5A65FA0-45E5-496B-B905-A3D19ADE21C7}" type="pres">
      <dgm:prSet presAssocID="{F9649E0C-FA30-4537-AFF3-6CB6AD516460}" presName="picture6" presStyleCnt="0"/>
      <dgm:spPr/>
    </dgm:pt>
    <dgm:pt modelId="{BBF5EA77-5BD5-4DAA-B77A-663A6ABAFDD8}" type="pres">
      <dgm:prSet presAssocID="{F9649E0C-FA30-4537-AFF3-6CB6AD516460}" presName="imageRepeatNode" presStyleLbl="fgImgPlace1" presStyleIdx="5" presStyleCnt="6"/>
      <dgm:spPr/>
    </dgm:pt>
  </dgm:ptLst>
  <dgm:cxnLst>
    <dgm:cxn modelId="{0FA00305-E68E-4E05-9EF9-13B2F39BED78}" type="presOf" srcId="{1F4B1E6F-4523-48FA-8F82-908D82C8CC3C}" destId="{F866D007-B3A7-4CF4-B823-D9E6658B7847}" srcOrd="0" destOrd="0" presId="urn:microsoft.com/office/officeart/2008/layout/AscendingPictureAccentProcess"/>
    <dgm:cxn modelId="{CCFD1319-F051-4345-B42B-B3A752745D82}" srcId="{C34F2717-C7CE-4852-B881-3B36CF49FD59}" destId="{AA0BFD76-79C4-4B2B-B296-EAC30FFD542A}" srcOrd="1" destOrd="0" parTransId="{29E868A9-9A53-4DE8-9CE6-40F22EC26501}" sibTransId="{1F4B1E6F-4523-48FA-8F82-908D82C8CC3C}"/>
    <dgm:cxn modelId="{BDB72C24-CD31-467F-857F-4A18ABE1C8F6}" type="presOf" srcId="{1B3CF660-32E5-4F79-AFE3-58267E862235}" destId="{20EB9A0E-B68F-44FA-A1D4-572764BB2E8F}" srcOrd="0" destOrd="0" presId="urn:microsoft.com/office/officeart/2008/layout/AscendingPictureAccentProcess"/>
    <dgm:cxn modelId="{5F7EE629-7B1B-4CF1-A354-604E6AE2D9BE}" type="presOf" srcId="{9D82C03F-113F-43D2-A915-DC02F8180791}" destId="{C86EA8C6-3892-4483-9D18-C8E8EBB965C8}" srcOrd="0" destOrd="0" presId="urn:microsoft.com/office/officeart/2008/layout/AscendingPictureAccentProcess"/>
    <dgm:cxn modelId="{F4D7222E-0596-43CA-B398-AD028F25D721}" type="presOf" srcId="{F9649E0C-FA30-4537-AFF3-6CB6AD516460}" destId="{BBF5EA77-5BD5-4DAA-B77A-663A6ABAFDD8}" srcOrd="0" destOrd="0" presId="urn:microsoft.com/office/officeart/2008/layout/AscendingPictureAccentProcess"/>
    <dgm:cxn modelId="{D05DFE32-8D69-44F8-83E0-A6DEF9B54E66}" type="presOf" srcId="{24F2EC09-2F28-4537-80A3-1ABCC7CE5FBF}" destId="{DA65D4D9-036D-439C-AB7C-A2C4EEEF68E8}" srcOrd="0" destOrd="0" presId="urn:microsoft.com/office/officeart/2008/layout/AscendingPictureAccentProcess"/>
    <dgm:cxn modelId="{9B89C443-C364-45D9-A255-22C8200539CB}" type="presOf" srcId="{AA0BFD76-79C4-4B2B-B296-EAC30FFD542A}" destId="{6050A30B-A737-415B-8663-CE0487F60BA2}" srcOrd="0" destOrd="0" presId="urn:microsoft.com/office/officeart/2008/layout/AscendingPictureAccentProcess"/>
    <dgm:cxn modelId="{EB774A49-7E14-46B1-B1A4-BFE8BBF6E7B9}" type="presOf" srcId="{BB36CA01-AC53-4589-8F1E-E349DAD87840}" destId="{98A656BF-DF94-4E96-AE5A-C112E5C59505}" srcOrd="0" destOrd="0" presId="urn:microsoft.com/office/officeart/2008/layout/AscendingPictureAccentProcess"/>
    <dgm:cxn modelId="{C3E13C57-DDE8-4C96-B220-F3044A83BACF}" type="presOf" srcId="{0E6EDF1D-7D5C-498A-8033-10D19E02DF69}" destId="{25AC6702-12DB-4769-8823-CA24606AB6A2}" srcOrd="0" destOrd="0" presId="urn:microsoft.com/office/officeart/2008/layout/AscendingPictureAccentProcess"/>
    <dgm:cxn modelId="{461A3D7B-E865-4F3D-BFBA-539D295FB177}" type="presOf" srcId="{229418D6-178A-4A0B-A118-E18A72A62431}" destId="{AC88420E-EFB0-4301-977F-BC2E96E059ED}" srcOrd="0" destOrd="0" presId="urn:microsoft.com/office/officeart/2008/layout/AscendingPictureAccentProcess"/>
    <dgm:cxn modelId="{7038039C-4C71-4909-A438-C524D32036FB}" srcId="{C34F2717-C7CE-4852-B881-3B36CF49FD59}" destId="{9D82C03F-113F-43D2-A915-DC02F8180791}" srcOrd="0" destOrd="0" parTransId="{819E0BFA-D837-4962-9A8E-1BC5593FEA6E}" sibTransId="{C70A2164-5186-4C8F-B396-7FBC3D69CB1E}"/>
    <dgm:cxn modelId="{054522A9-6510-41E3-B6D6-A05E3E29CCAC}" type="presOf" srcId="{19E0AC94-632F-429F-AC76-492E36CDFA69}" destId="{FC4FEF9A-DE55-4AE1-B18B-6F3788A6EFE9}" srcOrd="0" destOrd="0" presId="urn:microsoft.com/office/officeart/2008/layout/AscendingPictureAccentProcess"/>
    <dgm:cxn modelId="{CF9909AF-A67C-4A70-BC7C-8ADC39B07EAB}" srcId="{C34F2717-C7CE-4852-B881-3B36CF49FD59}" destId="{0E6EDF1D-7D5C-498A-8033-10D19E02DF69}" srcOrd="3" destOrd="0" parTransId="{B8982C2B-235B-47B7-AF5C-A8DB99479785}" sibTransId="{24F2EC09-2F28-4537-80A3-1ABCC7CE5FBF}"/>
    <dgm:cxn modelId="{D9C1A2C0-3F32-4158-9361-61780C8F0FEA}" srcId="{C34F2717-C7CE-4852-B881-3B36CF49FD59}" destId="{1B3CF660-32E5-4F79-AFE3-58267E862235}" srcOrd="5" destOrd="0" parTransId="{9A58ED7A-18A6-475A-84B0-FF09D72EC69E}" sibTransId="{F9649E0C-FA30-4537-AFF3-6CB6AD516460}"/>
    <dgm:cxn modelId="{FF6658CA-4FF8-4E06-A631-EAB48849CD67}" type="presOf" srcId="{C70A2164-5186-4C8F-B396-7FBC3D69CB1E}" destId="{5C145842-3406-43F5-9624-E1F81B8D1FFB}" srcOrd="0" destOrd="0" presId="urn:microsoft.com/office/officeart/2008/layout/AscendingPictureAccentProcess"/>
    <dgm:cxn modelId="{9EF26DCD-28A6-45F3-B2BA-501504244D4D}" srcId="{C34F2717-C7CE-4852-B881-3B36CF49FD59}" destId="{BB36CA01-AC53-4589-8F1E-E349DAD87840}" srcOrd="4" destOrd="0" parTransId="{BC0C15DC-B44F-4EEA-8B79-C66CD714984F}" sibTransId="{19E0AC94-632F-429F-AC76-492E36CDFA69}"/>
    <dgm:cxn modelId="{C4EA70E2-B798-4A0C-8F3B-C9C0CBCA6CED}" srcId="{C34F2717-C7CE-4852-B881-3B36CF49FD59}" destId="{229418D6-178A-4A0B-A118-E18A72A62431}" srcOrd="2" destOrd="0" parTransId="{2BB21D2E-5DB8-4F22-9A2A-2BEA3D3055F8}" sibTransId="{602E4DCA-91B7-4443-89FF-2254A9D0E1C8}"/>
    <dgm:cxn modelId="{AB9449E9-9ADC-4EC5-8E09-952215A14288}" type="presOf" srcId="{602E4DCA-91B7-4443-89FF-2254A9D0E1C8}" destId="{CCE35113-C8BA-49DC-9301-0C2DAE8F5269}" srcOrd="0" destOrd="0" presId="urn:microsoft.com/office/officeart/2008/layout/AscendingPictureAccentProcess"/>
    <dgm:cxn modelId="{EE4D23F0-DC4C-4877-9F61-15318C227CD2}" type="presOf" srcId="{C34F2717-C7CE-4852-B881-3B36CF49FD59}" destId="{6C1BDD5C-924F-494A-8D5F-BA43A7774A11}" srcOrd="0" destOrd="0" presId="urn:microsoft.com/office/officeart/2008/layout/AscendingPictureAccentProcess"/>
    <dgm:cxn modelId="{E87A10D3-098F-4014-BD2D-86740A6AE990}" type="presParOf" srcId="{6C1BDD5C-924F-494A-8D5F-BA43A7774A11}" destId="{9707CA9C-916C-4A51-86B8-3E35D95551B2}" srcOrd="0" destOrd="0" presId="urn:microsoft.com/office/officeart/2008/layout/AscendingPictureAccentProcess"/>
    <dgm:cxn modelId="{E838A3F3-2E6C-4FAD-A19C-EB6530647CFE}" type="presParOf" srcId="{6C1BDD5C-924F-494A-8D5F-BA43A7774A11}" destId="{3342B5F9-37AB-4540-A2BF-B112086B0FD7}" srcOrd="1" destOrd="0" presId="urn:microsoft.com/office/officeart/2008/layout/AscendingPictureAccentProcess"/>
    <dgm:cxn modelId="{CA3AC5CD-AD21-42B1-975A-3E419E1131A1}" type="presParOf" srcId="{6C1BDD5C-924F-494A-8D5F-BA43A7774A11}" destId="{B069C1B5-F8B4-4456-8D10-7E1A4B414B51}" srcOrd="2" destOrd="0" presId="urn:microsoft.com/office/officeart/2008/layout/AscendingPictureAccentProcess"/>
    <dgm:cxn modelId="{441CAA6C-1684-47ED-81C1-6F2BBF56DC1C}" type="presParOf" srcId="{6C1BDD5C-924F-494A-8D5F-BA43A7774A11}" destId="{6652682E-5572-4C18-88F0-761AFD0F7C60}" srcOrd="3" destOrd="0" presId="urn:microsoft.com/office/officeart/2008/layout/AscendingPictureAccentProcess"/>
    <dgm:cxn modelId="{2E975626-997E-4596-B2DE-DA848073F0DB}" type="presParOf" srcId="{6C1BDD5C-924F-494A-8D5F-BA43A7774A11}" destId="{E58FD203-D46E-4BDC-8BCE-6B03A3D819F0}" srcOrd="4" destOrd="0" presId="urn:microsoft.com/office/officeart/2008/layout/AscendingPictureAccentProcess"/>
    <dgm:cxn modelId="{B8861C2A-4875-4D93-80EB-939165E0B53C}" type="presParOf" srcId="{6C1BDD5C-924F-494A-8D5F-BA43A7774A11}" destId="{3ABCDFF3-6AF4-470A-A56D-3AF48EEFAA76}" srcOrd="5" destOrd="0" presId="urn:microsoft.com/office/officeart/2008/layout/AscendingPictureAccentProcess"/>
    <dgm:cxn modelId="{0A83BB9E-7BB8-4930-9E06-42BC1B60EDD6}" type="presParOf" srcId="{6C1BDD5C-924F-494A-8D5F-BA43A7774A11}" destId="{FD96147C-CCFA-49B9-9E34-12E56EDB8D0E}" srcOrd="6" destOrd="0" presId="urn:microsoft.com/office/officeart/2008/layout/AscendingPictureAccentProcess"/>
    <dgm:cxn modelId="{E2A408A3-75B7-4956-AD20-1B194BCABACF}" type="presParOf" srcId="{6C1BDD5C-924F-494A-8D5F-BA43A7774A11}" destId="{7B47EADB-A74D-458F-8DA5-A688143B971A}" srcOrd="7" destOrd="0" presId="urn:microsoft.com/office/officeart/2008/layout/AscendingPictureAccentProcess"/>
    <dgm:cxn modelId="{94F4ACC2-261C-4768-9BA6-620B6FE8F919}" type="presParOf" srcId="{6C1BDD5C-924F-494A-8D5F-BA43A7774A11}" destId="{A289A204-B9F1-4F07-B889-E25847C5533A}" srcOrd="8" destOrd="0" presId="urn:microsoft.com/office/officeart/2008/layout/AscendingPictureAccentProcess"/>
    <dgm:cxn modelId="{ED5E4466-4CC6-4D66-B950-5B2BA3E4B0A8}" type="presParOf" srcId="{6C1BDD5C-924F-494A-8D5F-BA43A7774A11}" destId="{C6DFBEB7-D57B-4B18-90E8-FB15EFFB0EBF}" srcOrd="9" destOrd="0" presId="urn:microsoft.com/office/officeart/2008/layout/AscendingPictureAccentProcess"/>
    <dgm:cxn modelId="{020D1E7E-B7FD-42BC-8915-35F9B3A9130F}" type="presParOf" srcId="{6C1BDD5C-924F-494A-8D5F-BA43A7774A11}" destId="{25AB7324-BDB9-4ACE-9F57-DE21DEF5CFD3}" srcOrd="10" destOrd="0" presId="urn:microsoft.com/office/officeart/2008/layout/AscendingPictureAccentProcess"/>
    <dgm:cxn modelId="{AF9A8999-DD8D-471D-93D2-C80865764E5E}" type="presParOf" srcId="{6C1BDD5C-924F-494A-8D5F-BA43A7774A11}" destId="{6CBDD64E-A14E-440F-97CC-985847917DD0}" srcOrd="11" destOrd="0" presId="urn:microsoft.com/office/officeart/2008/layout/AscendingPictureAccentProcess"/>
    <dgm:cxn modelId="{739887D0-75E6-414C-9292-F1591F48E4A8}" type="presParOf" srcId="{6C1BDD5C-924F-494A-8D5F-BA43A7774A11}" destId="{EA443A87-DC93-4982-BCF1-80359434C1EF}" srcOrd="12" destOrd="0" presId="urn:microsoft.com/office/officeart/2008/layout/AscendingPictureAccentProcess"/>
    <dgm:cxn modelId="{97DD84CA-DFF7-4B52-B501-977FF926CA88}" type="presParOf" srcId="{6C1BDD5C-924F-494A-8D5F-BA43A7774A11}" destId="{72002B2E-C8CA-4300-A389-216783352107}" srcOrd="13" destOrd="0" presId="urn:microsoft.com/office/officeart/2008/layout/AscendingPictureAccentProcess"/>
    <dgm:cxn modelId="{F9830CA5-D76D-49C4-9EA4-8E0F6FA5644B}" type="presParOf" srcId="{6C1BDD5C-924F-494A-8D5F-BA43A7774A11}" destId="{42DBC8A3-D1C6-4C07-9E56-717E52AC707D}" srcOrd="14" destOrd="0" presId="urn:microsoft.com/office/officeart/2008/layout/AscendingPictureAccentProcess"/>
    <dgm:cxn modelId="{162D15D5-8C05-4340-94C7-947E3529B991}" type="presParOf" srcId="{6C1BDD5C-924F-494A-8D5F-BA43A7774A11}" destId="{19CBF223-00EE-4856-ABBC-B9BCE3CC414A}" srcOrd="15" destOrd="0" presId="urn:microsoft.com/office/officeart/2008/layout/AscendingPictureAccentProcess"/>
    <dgm:cxn modelId="{2B492FE6-9D4E-4FC8-AB1C-B9AAEB09438F}" type="presParOf" srcId="{6C1BDD5C-924F-494A-8D5F-BA43A7774A11}" destId="{243306E3-9B59-40DC-88DF-69D8F0B48860}" srcOrd="16" destOrd="0" presId="urn:microsoft.com/office/officeart/2008/layout/AscendingPictureAccentProcess"/>
    <dgm:cxn modelId="{DE7575F3-806E-4E08-A562-384DEFAEFED7}" type="presParOf" srcId="{6C1BDD5C-924F-494A-8D5F-BA43A7774A11}" destId="{C86EA8C6-3892-4483-9D18-C8E8EBB965C8}" srcOrd="17" destOrd="0" presId="urn:microsoft.com/office/officeart/2008/layout/AscendingPictureAccentProcess"/>
    <dgm:cxn modelId="{D5E11F98-31D0-482E-B06F-2B9CF0F7A024}" type="presParOf" srcId="{6C1BDD5C-924F-494A-8D5F-BA43A7774A11}" destId="{EB86247A-29F4-4436-B1E2-8C37F818AD57}" srcOrd="18" destOrd="0" presId="urn:microsoft.com/office/officeart/2008/layout/AscendingPictureAccentProcess"/>
    <dgm:cxn modelId="{68AEC31E-2599-4D94-8637-43F54DD64E04}" type="presParOf" srcId="{EB86247A-29F4-4436-B1E2-8C37F818AD57}" destId="{5C145842-3406-43F5-9624-E1F81B8D1FFB}" srcOrd="0" destOrd="0" presId="urn:microsoft.com/office/officeart/2008/layout/AscendingPictureAccentProcess"/>
    <dgm:cxn modelId="{E2C74BB1-0EA8-4983-9967-32C8E5A2AC50}" type="presParOf" srcId="{6C1BDD5C-924F-494A-8D5F-BA43A7774A11}" destId="{6050A30B-A737-415B-8663-CE0487F60BA2}" srcOrd="19" destOrd="0" presId="urn:microsoft.com/office/officeart/2008/layout/AscendingPictureAccentProcess"/>
    <dgm:cxn modelId="{EB2F7A09-F86D-49AB-9768-926DBA9BC7F1}" type="presParOf" srcId="{6C1BDD5C-924F-494A-8D5F-BA43A7774A11}" destId="{C2CFCC44-8C4E-446B-83C3-6B74FAFE3B0D}" srcOrd="20" destOrd="0" presId="urn:microsoft.com/office/officeart/2008/layout/AscendingPictureAccentProcess"/>
    <dgm:cxn modelId="{206AEC74-87C2-43E4-BD50-11235FF5F5F1}" type="presParOf" srcId="{C2CFCC44-8C4E-446B-83C3-6B74FAFE3B0D}" destId="{F866D007-B3A7-4CF4-B823-D9E6658B7847}" srcOrd="0" destOrd="0" presId="urn:microsoft.com/office/officeart/2008/layout/AscendingPictureAccentProcess"/>
    <dgm:cxn modelId="{A65D5150-931A-4540-A08F-11F13F47AD38}" type="presParOf" srcId="{6C1BDD5C-924F-494A-8D5F-BA43A7774A11}" destId="{AC88420E-EFB0-4301-977F-BC2E96E059ED}" srcOrd="21" destOrd="0" presId="urn:microsoft.com/office/officeart/2008/layout/AscendingPictureAccentProcess"/>
    <dgm:cxn modelId="{DFE6FE1D-34CD-48C0-AFF1-9C81841F6470}" type="presParOf" srcId="{6C1BDD5C-924F-494A-8D5F-BA43A7774A11}" destId="{EA054ED0-6136-4CE4-981F-09720C9DC36B}" srcOrd="22" destOrd="0" presId="urn:microsoft.com/office/officeart/2008/layout/AscendingPictureAccentProcess"/>
    <dgm:cxn modelId="{2188DE4A-DA0D-4BD4-B904-BC96032CD7DF}" type="presParOf" srcId="{EA054ED0-6136-4CE4-981F-09720C9DC36B}" destId="{CCE35113-C8BA-49DC-9301-0C2DAE8F5269}" srcOrd="0" destOrd="0" presId="urn:microsoft.com/office/officeart/2008/layout/AscendingPictureAccentProcess"/>
    <dgm:cxn modelId="{AE2967A5-6C96-4C6B-B4C6-D3B9101F4068}" type="presParOf" srcId="{6C1BDD5C-924F-494A-8D5F-BA43A7774A11}" destId="{25AC6702-12DB-4769-8823-CA24606AB6A2}" srcOrd="23" destOrd="0" presId="urn:microsoft.com/office/officeart/2008/layout/AscendingPictureAccentProcess"/>
    <dgm:cxn modelId="{675EDA31-BE80-40FC-9845-5680917D9779}" type="presParOf" srcId="{6C1BDD5C-924F-494A-8D5F-BA43A7774A11}" destId="{7C9CBB0F-6677-4823-8C3D-DB6BF5B89239}" srcOrd="24" destOrd="0" presId="urn:microsoft.com/office/officeart/2008/layout/AscendingPictureAccentProcess"/>
    <dgm:cxn modelId="{1785C5AE-6959-4663-BBAC-DCDE76064493}" type="presParOf" srcId="{7C9CBB0F-6677-4823-8C3D-DB6BF5B89239}" destId="{DA65D4D9-036D-439C-AB7C-A2C4EEEF68E8}" srcOrd="0" destOrd="0" presId="urn:microsoft.com/office/officeart/2008/layout/AscendingPictureAccentProcess"/>
    <dgm:cxn modelId="{B93B6833-F1C9-4387-9D31-23EDD8C5B856}" type="presParOf" srcId="{6C1BDD5C-924F-494A-8D5F-BA43A7774A11}" destId="{98A656BF-DF94-4E96-AE5A-C112E5C59505}" srcOrd="25" destOrd="0" presId="urn:microsoft.com/office/officeart/2008/layout/AscendingPictureAccentProcess"/>
    <dgm:cxn modelId="{9A17A364-AB09-45E3-8113-7A801C548646}" type="presParOf" srcId="{6C1BDD5C-924F-494A-8D5F-BA43A7774A11}" destId="{54D18E83-F815-40F5-8459-36427A784D84}" srcOrd="26" destOrd="0" presId="urn:microsoft.com/office/officeart/2008/layout/AscendingPictureAccentProcess"/>
    <dgm:cxn modelId="{9EB64F8A-80E3-48FC-82EC-7D9F3F467B6F}" type="presParOf" srcId="{54D18E83-F815-40F5-8459-36427A784D84}" destId="{FC4FEF9A-DE55-4AE1-B18B-6F3788A6EFE9}" srcOrd="0" destOrd="0" presId="urn:microsoft.com/office/officeart/2008/layout/AscendingPictureAccentProcess"/>
    <dgm:cxn modelId="{B21CCBD0-9209-4790-BA69-5903B1A82D2C}" type="presParOf" srcId="{6C1BDD5C-924F-494A-8D5F-BA43A7774A11}" destId="{20EB9A0E-B68F-44FA-A1D4-572764BB2E8F}" srcOrd="27" destOrd="0" presId="urn:microsoft.com/office/officeart/2008/layout/AscendingPictureAccentProcess"/>
    <dgm:cxn modelId="{A72FFCB5-56D8-4655-A171-07B29EFD8F08}" type="presParOf" srcId="{6C1BDD5C-924F-494A-8D5F-BA43A7774A11}" destId="{D5A65FA0-45E5-496B-B905-A3D19ADE21C7}" srcOrd="28" destOrd="0" presId="urn:microsoft.com/office/officeart/2008/layout/AscendingPictureAccentProcess"/>
    <dgm:cxn modelId="{54B29822-1E72-4711-ABF9-BF6D7D0C05DF}" type="presParOf" srcId="{D5A65FA0-45E5-496B-B905-A3D19ADE21C7}" destId="{BBF5EA77-5BD5-4DAA-B77A-663A6ABAFDD8}"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A4CC14-94C6-460C-8C2F-A9EFD4CED5CA}" type="doc">
      <dgm:prSet loTypeId="urn:microsoft.com/office/officeart/2005/8/layout/chevron1" loCatId="process" qsTypeId="urn:microsoft.com/office/officeart/2005/8/quickstyle/simple3" qsCatId="simple" csTypeId="urn:microsoft.com/office/officeart/2005/8/colors/colorful1" csCatId="colorful" phldr="1"/>
      <dgm:spPr/>
      <dgm:t>
        <a:bodyPr/>
        <a:lstStyle/>
        <a:p>
          <a:endParaRPr kumimoji="1" lang="ja-JP" altLang="en-US"/>
        </a:p>
      </dgm:t>
    </dgm:pt>
    <dgm:pt modelId="{E71C7137-7570-4D7D-8C24-522DD2F38FB2}">
      <dgm:prSet phldrT="[テキスト]" custT="1"/>
      <dgm:spPr>
        <a:solidFill>
          <a:schemeClr val="accent2">
            <a:lumMod val="20000"/>
            <a:lumOff val="80000"/>
          </a:schemeClr>
        </a:solidFill>
      </dgm:spPr>
      <dgm:t>
        <a:bodyPr/>
        <a:lstStyle/>
        <a:p>
          <a:r>
            <a:rPr kumimoji="1" lang="ja-JP" altLang="en-US" sz="1000" b="1" spc="-150" dirty="0">
              <a:solidFill>
                <a:schemeClr val="tx1"/>
              </a:solidFill>
              <a:latin typeface="UD デジタル 教科書体 NK-R" panose="02020400000000000000" pitchFamily="18" charset="-128"/>
              <a:ea typeface="UD デジタル 教科書体 NK-R" panose="02020400000000000000" pitchFamily="18" charset="-128"/>
            </a:rPr>
            <a:t>採用計画</a:t>
          </a:r>
        </a:p>
      </dgm:t>
    </dgm:pt>
    <dgm:pt modelId="{3E24180D-F0BC-4CC3-B36C-A0A32F8E6716}" type="parTrans" cxnId="{9DFAB935-BE65-4F77-B165-554320A65863}">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6002B177-92E0-41FA-92C0-3DAA91EA881D}" type="sibTrans" cxnId="{9DFAB935-BE65-4F77-B165-554320A65863}">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47C1D731-CFD0-4AA4-96AE-1DB55713E580}">
      <dgm:prSet phldrT="[テキスト]" custT="1"/>
      <dgm:spPr/>
      <dgm:t>
        <a:bodyPr/>
        <a:lstStyle/>
        <a:p>
          <a:r>
            <a:rPr kumimoji="1" lang="ja-JP" altLang="en-US" sz="1000" b="1" spc="-150" dirty="0">
              <a:latin typeface="UD デジタル 教科書体 NK-R" panose="02020400000000000000" pitchFamily="18" charset="-128"/>
              <a:ea typeface="UD デジタル 教科書体 NK-R" panose="02020400000000000000" pitchFamily="18" charset="-128"/>
            </a:rPr>
            <a:t>求人募集</a:t>
          </a:r>
        </a:p>
      </dgm:t>
    </dgm:pt>
    <dgm:pt modelId="{EAB315BF-FAB0-48C7-9CB0-ECDC8CB5B26E}" type="parTrans" cxnId="{CB8DB6F5-9B7E-4D69-8C6A-E426953BEADB}">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10DA0B55-9A20-4465-9B18-EB6393556F60}" type="sibTrans" cxnId="{CB8DB6F5-9B7E-4D69-8C6A-E426953BEADB}">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CFE318A3-E5C7-401D-A022-ACEAA4F503C0}">
      <dgm:prSet phldrT="[テキスト]" custT="1"/>
      <dgm:spPr/>
      <dgm:t>
        <a:bodyPr/>
        <a:lstStyle/>
        <a:p>
          <a:r>
            <a:rPr kumimoji="1" lang="ja-JP" altLang="en-US" sz="1000" b="1" dirty="0">
              <a:latin typeface="UD デジタル 教科書体 NK-R" panose="02020400000000000000" pitchFamily="18" charset="-128"/>
              <a:ea typeface="UD デジタル 教科書体 NK-R" panose="02020400000000000000" pitchFamily="18" charset="-128"/>
            </a:rPr>
            <a:t>説明会</a:t>
          </a:r>
        </a:p>
      </dgm:t>
    </dgm:pt>
    <dgm:pt modelId="{0B87BA9D-0783-4757-905E-C0F7CE2D4C71}" type="parTrans" cxnId="{897A34BB-CD5F-491E-BD21-7442F6A4BA1A}">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F8CC0234-3538-491E-8BB3-05EEB7B20850}" type="sibTrans" cxnId="{897A34BB-CD5F-491E-BD21-7442F6A4BA1A}">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7B59C858-9546-4DAB-B3E8-B0C2847E734C}">
      <dgm:prSet custT="1"/>
      <dgm:spPr/>
      <dgm:t>
        <a:bodyPr/>
        <a:lstStyle/>
        <a:p>
          <a:r>
            <a:rPr kumimoji="1" lang="ja-JP" altLang="en-US" sz="1000" b="1" dirty="0">
              <a:latin typeface="UD デジタル 教科書体 NK-R" panose="02020400000000000000" pitchFamily="18" charset="-128"/>
              <a:ea typeface="UD デジタル 教科書体 NK-R" panose="02020400000000000000" pitchFamily="18" charset="-128"/>
            </a:rPr>
            <a:t>面接</a:t>
          </a:r>
        </a:p>
      </dgm:t>
    </dgm:pt>
    <dgm:pt modelId="{6260E671-AF1E-4E1B-BB28-62DA1D1EB9EA}" type="parTrans" cxnId="{FB989E7B-DA14-4A44-BC78-93A5E45186CE}">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5B3B85A2-79F2-44E2-B01E-A302A7706FFB}" type="sibTrans" cxnId="{FB989E7B-DA14-4A44-BC78-93A5E45186CE}">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5CC07E2A-57D9-483D-8CCB-B2B6C28CB5A8}">
      <dgm:prSet custT="1"/>
      <dgm:spPr/>
      <dgm:t>
        <a:bodyPr/>
        <a:lstStyle/>
        <a:p>
          <a:r>
            <a:rPr kumimoji="1" lang="ja-JP" altLang="en-US" sz="1000" b="1" dirty="0">
              <a:latin typeface="UD デジタル 教科書体 NK-R" panose="02020400000000000000" pitchFamily="18" charset="-128"/>
              <a:ea typeface="UD デジタル 教科書体 NK-R" panose="02020400000000000000" pitchFamily="18" charset="-128"/>
            </a:rPr>
            <a:t>採用</a:t>
          </a:r>
        </a:p>
      </dgm:t>
    </dgm:pt>
    <dgm:pt modelId="{76D14F46-3CBB-4318-936C-4FCF526DE033}" type="parTrans" cxnId="{808A80B5-90F7-46AD-B821-74AE8132CD72}">
      <dgm:prSet/>
      <dgm:spPr/>
      <dgm:t>
        <a:bodyPr/>
        <a:lstStyle/>
        <a:p>
          <a:endParaRPr kumimoji="1" lang="ja-JP" altLang="en-US" sz="1100"/>
        </a:p>
      </dgm:t>
    </dgm:pt>
    <dgm:pt modelId="{DF77A354-EB96-46C9-A5F4-3A0A98A94B37}" type="sibTrans" cxnId="{808A80B5-90F7-46AD-B821-74AE8132CD72}">
      <dgm:prSet/>
      <dgm:spPr/>
      <dgm:t>
        <a:bodyPr/>
        <a:lstStyle/>
        <a:p>
          <a:endParaRPr kumimoji="1" lang="ja-JP" altLang="en-US" sz="1100"/>
        </a:p>
      </dgm:t>
    </dgm:pt>
    <dgm:pt modelId="{7C8C2BAB-61FE-4710-A385-832566490FAC}" type="pres">
      <dgm:prSet presAssocID="{B7A4CC14-94C6-460C-8C2F-A9EFD4CED5CA}" presName="Name0" presStyleCnt="0">
        <dgm:presLayoutVars>
          <dgm:dir/>
          <dgm:animLvl val="lvl"/>
          <dgm:resizeHandles val="exact"/>
        </dgm:presLayoutVars>
      </dgm:prSet>
      <dgm:spPr/>
    </dgm:pt>
    <dgm:pt modelId="{3CA6C82E-A189-4B59-BFAE-C5B944C0BE0D}" type="pres">
      <dgm:prSet presAssocID="{E71C7137-7570-4D7D-8C24-522DD2F38FB2}" presName="parTxOnly" presStyleLbl="node1" presStyleIdx="0" presStyleCnt="5">
        <dgm:presLayoutVars>
          <dgm:chMax val="0"/>
          <dgm:chPref val="0"/>
          <dgm:bulletEnabled val="1"/>
        </dgm:presLayoutVars>
      </dgm:prSet>
      <dgm:spPr/>
    </dgm:pt>
    <dgm:pt modelId="{E30E7A65-4F86-495F-8B4C-C3C7E3A95049}" type="pres">
      <dgm:prSet presAssocID="{6002B177-92E0-41FA-92C0-3DAA91EA881D}" presName="parTxOnlySpace" presStyleCnt="0"/>
      <dgm:spPr/>
    </dgm:pt>
    <dgm:pt modelId="{ED4ECA38-217E-4805-9031-B61296D00E9A}" type="pres">
      <dgm:prSet presAssocID="{47C1D731-CFD0-4AA4-96AE-1DB55713E580}" presName="parTxOnly" presStyleLbl="node1" presStyleIdx="1" presStyleCnt="5">
        <dgm:presLayoutVars>
          <dgm:chMax val="0"/>
          <dgm:chPref val="0"/>
          <dgm:bulletEnabled val="1"/>
        </dgm:presLayoutVars>
      </dgm:prSet>
      <dgm:spPr/>
    </dgm:pt>
    <dgm:pt modelId="{6C563CEE-B462-4976-83B1-CA0AD4F14DCD}" type="pres">
      <dgm:prSet presAssocID="{10DA0B55-9A20-4465-9B18-EB6393556F60}" presName="parTxOnlySpace" presStyleCnt="0"/>
      <dgm:spPr/>
    </dgm:pt>
    <dgm:pt modelId="{E84AFAF9-61B5-4528-A99A-44251BC0564B}" type="pres">
      <dgm:prSet presAssocID="{CFE318A3-E5C7-401D-A022-ACEAA4F503C0}" presName="parTxOnly" presStyleLbl="node1" presStyleIdx="2" presStyleCnt="5">
        <dgm:presLayoutVars>
          <dgm:chMax val="0"/>
          <dgm:chPref val="0"/>
          <dgm:bulletEnabled val="1"/>
        </dgm:presLayoutVars>
      </dgm:prSet>
      <dgm:spPr/>
    </dgm:pt>
    <dgm:pt modelId="{7703EAC6-B435-4DFA-BE59-E74E4CC786A8}" type="pres">
      <dgm:prSet presAssocID="{F8CC0234-3538-491E-8BB3-05EEB7B20850}" presName="parTxOnlySpace" presStyleCnt="0"/>
      <dgm:spPr/>
    </dgm:pt>
    <dgm:pt modelId="{622FE683-71ED-4EF5-B453-6FED3DCDE594}" type="pres">
      <dgm:prSet presAssocID="{7B59C858-9546-4DAB-B3E8-B0C2847E734C}" presName="parTxOnly" presStyleLbl="node1" presStyleIdx="3" presStyleCnt="5">
        <dgm:presLayoutVars>
          <dgm:chMax val="0"/>
          <dgm:chPref val="0"/>
          <dgm:bulletEnabled val="1"/>
        </dgm:presLayoutVars>
      </dgm:prSet>
      <dgm:spPr/>
    </dgm:pt>
    <dgm:pt modelId="{A73F7DC9-09A3-4D09-8751-7CB7DBDD01A2}" type="pres">
      <dgm:prSet presAssocID="{5B3B85A2-79F2-44E2-B01E-A302A7706FFB}" presName="parTxOnlySpace" presStyleCnt="0"/>
      <dgm:spPr/>
    </dgm:pt>
    <dgm:pt modelId="{41E662A6-5C4E-44E6-8AAB-2AA30CD5AE4F}" type="pres">
      <dgm:prSet presAssocID="{5CC07E2A-57D9-483D-8CCB-B2B6C28CB5A8}" presName="parTxOnly" presStyleLbl="node1" presStyleIdx="4" presStyleCnt="5">
        <dgm:presLayoutVars>
          <dgm:chMax val="0"/>
          <dgm:chPref val="0"/>
          <dgm:bulletEnabled val="1"/>
        </dgm:presLayoutVars>
      </dgm:prSet>
      <dgm:spPr/>
    </dgm:pt>
  </dgm:ptLst>
  <dgm:cxnLst>
    <dgm:cxn modelId="{957A7F2E-419F-4D9E-9174-F8DDF38627AA}" type="presOf" srcId="{47C1D731-CFD0-4AA4-96AE-1DB55713E580}" destId="{ED4ECA38-217E-4805-9031-B61296D00E9A}" srcOrd="0" destOrd="0" presId="urn:microsoft.com/office/officeart/2005/8/layout/chevron1"/>
    <dgm:cxn modelId="{9DFAB935-BE65-4F77-B165-554320A65863}" srcId="{B7A4CC14-94C6-460C-8C2F-A9EFD4CED5CA}" destId="{E71C7137-7570-4D7D-8C24-522DD2F38FB2}" srcOrd="0" destOrd="0" parTransId="{3E24180D-F0BC-4CC3-B36C-A0A32F8E6716}" sibTransId="{6002B177-92E0-41FA-92C0-3DAA91EA881D}"/>
    <dgm:cxn modelId="{D4692D41-E336-4EC2-9C80-D9A0747C04B5}" type="presOf" srcId="{B7A4CC14-94C6-460C-8C2F-A9EFD4CED5CA}" destId="{7C8C2BAB-61FE-4710-A385-832566490FAC}" srcOrd="0" destOrd="0" presId="urn:microsoft.com/office/officeart/2005/8/layout/chevron1"/>
    <dgm:cxn modelId="{4DF0E056-9803-405D-85D9-70A8ABECB320}" type="presOf" srcId="{E71C7137-7570-4D7D-8C24-522DD2F38FB2}" destId="{3CA6C82E-A189-4B59-BFAE-C5B944C0BE0D}" srcOrd="0" destOrd="0" presId="urn:microsoft.com/office/officeart/2005/8/layout/chevron1"/>
    <dgm:cxn modelId="{FB989E7B-DA14-4A44-BC78-93A5E45186CE}" srcId="{B7A4CC14-94C6-460C-8C2F-A9EFD4CED5CA}" destId="{7B59C858-9546-4DAB-B3E8-B0C2847E734C}" srcOrd="3" destOrd="0" parTransId="{6260E671-AF1E-4E1B-BB28-62DA1D1EB9EA}" sibTransId="{5B3B85A2-79F2-44E2-B01E-A302A7706FFB}"/>
    <dgm:cxn modelId="{0A85F9A0-2FAD-4B12-8F58-D5DED7A74D71}" type="presOf" srcId="{CFE318A3-E5C7-401D-A022-ACEAA4F503C0}" destId="{E84AFAF9-61B5-4528-A99A-44251BC0564B}" srcOrd="0" destOrd="0" presId="urn:microsoft.com/office/officeart/2005/8/layout/chevron1"/>
    <dgm:cxn modelId="{87802FA5-2571-4A89-AD5E-9D79B6AA29DA}" type="presOf" srcId="{5CC07E2A-57D9-483D-8CCB-B2B6C28CB5A8}" destId="{41E662A6-5C4E-44E6-8AAB-2AA30CD5AE4F}" srcOrd="0" destOrd="0" presId="urn:microsoft.com/office/officeart/2005/8/layout/chevron1"/>
    <dgm:cxn modelId="{808A80B5-90F7-46AD-B821-74AE8132CD72}" srcId="{B7A4CC14-94C6-460C-8C2F-A9EFD4CED5CA}" destId="{5CC07E2A-57D9-483D-8CCB-B2B6C28CB5A8}" srcOrd="4" destOrd="0" parTransId="{76D14F46-3CBB-4318-936C-4FCF526DE033}" sibTransId="{DF77A354-EB96-46C9-A5F4-3A0A98A94B37}"/>
    <dgm:cxn modelId="{897A34BB-CD5F-491E-BD21-7442F6A4BA1A}" srcId="{B7A4CC14-94C6-460C-8C2F-A9EFD4CED5CA}" destId="{CFE318A3-E5C7-401D-A022-ACEAA4F503C0}" srcOrd="2" destOrd="0" parTransId="{0B87BA9D-0783-4757-905E-C0F7CE2D4C71}" sibTransId="{F8CC0234-3538-491E-8BB3-05EEB7B20850}"/>
    <dgm:cxn modelId="{6B42D6BE-0107-4731-B52A-0902D43C905A}" type="presOf" srcId="{7B59C858-9546-4DAB-B3E8-B0C2847E734C}" destId="{622FE683-71ED-4EF5-B453-6FED3DCDE594}" srcOrd="0" destOrd="0" presId="urn:microsoft.com/office/officeart/2005/8/layout/chevron1"/>
    <dgm:cxn modelId="{CB8DB6F5-9B7E-4D69-8C6A-E426953BEADB}" srcId="{B7A4CC14-94C6-460C-8C2F-A9EFD4CED5CA}" destId="{47C1D731-CFD0-4AA4-96AE-1DB55713E580}" srcOrd="1" destOrd="0" parTransId="{EAB315BF-FAB0-48C7-9CB0-ECDC8CB5B26E}" sibTransId="{10DA0B55-9A20-4465-9B18-EB6393556F60}"/>
    <dgm:cxn modelId="{DF82ADCC-F53C-4513-B8B9-2185341C3FD9}" type="presParOf" srcId="{7C8C2BAB-61FE-4710-A385-832566490FAC}" destId="{3CA6C82E-A189-4B59-BFAE-C5B944C0BE0D}" srcOrd="0" destOrd="0" presId="urn:microsoft.com/office/officeart/2005/8/layout/chevron1"/>
    <dgm:cxn modelId="{C7021A53-FDA3-4C0F-A1A9-1F65624C1659}" type="presParOf" srcId="{7C8C2BAB-61FE-4710-A385-832566490FAC}" destId="{E30E7A65-4F86-495F-8B4C-C3C7E3A95049}" srcOrd="1" destOrd="0" presId="urn:microsoft.com/office/officeart/2005/8/layout/chevron1"/>
    <dgm:cxn modelId="{54D607EA-0D2F-4FD9-AF0E-54DA1E217A06}" type="presParOf" srcId="{7C8C2BAB-61FE-4710-A385-832566490FAC}" destId="{ED4ECA38-217E-4805-9031-B61296D00E9A}" srcOrd="2" destOrd="0" presId="urn:microsoft.com/office/officeart/2005/8/layout/chevron1"/>
    <dgm:cxn modelId="{EBFAF2BF-1459-4D0C-B6FC-F649E5037292}" type="presParOf" srcId="{7C8C2BAB-61FE-4710-A385-832566490FAC}" destId="{6C563CEE-B462-4976-83B1-CA0AD4F14DCD}" srcOrd="3" destOrd="0" presId="urn:microsoft.com/office/officeart/2005/8/layout/chevron1"/>
    <dgm:cxn modelId="{16AB4938-5857-4C64-85F0-6A826CFA41A5}" type="presParOf" srcId="{7C8C2BAB-61FE-4710-A385-832566490FAC}" destId="{E84AFAF9-61B5-4528-A99A-44251BC0564B}" srcOrd="4" destOrd="0" presId="urn:microsoft.com/office/officeart/2005/8/layout/chevron1"/>
    <dgm:cxn modelId="{AA42873E-7B79-4C4A-AC68-8A5F7AC85525}" type="presParOf" srcId="{7C8C2BAB-61FE-4710-A385-832566490FAC}" destId="{7703EAC6-B435-4DFA-BE59-E74E4CC786A8}" srcOrd="5" destOrd="0" presId="urn:microsoft.com/office/officeart/2005/8/layout/chevron1"/>
    <dgm:cxn modelId="{D74250F6-4CFB-4FD9-8DEA-278127C8D44C}" type="presParOf" srcId="{7C8C2BAB-61FE-4710-A385-832566490FAC}" destId="{622FE683-71ED-4EF5-B453-6FED3DCDE594}" srcOrd="6" destOrd="0" presId="urn:microsoft.com/office/officeart/2005/8/layout/chevron1"/>
    <dgm:cxn modelId="{E145C967-42FD-4CD2-9303-32C4AE054B5F}" type="presParOf" srcId="{7C8C2BAB-61FE-4710-A385-832566490FAC}" destId="{A73F7DC9-09A3-4D09-8751-7CB7DBDD01A2}" srcOrd="7" destOrd="0" presId="urn:microsoft.com/office/officeart/2005/8/layout/chevron1"/>
    <dgm:cxn modelId="{9F188A99-CB98-41AF-A6B6-CF9EE8898AFE}" type="presParOf" srcId="{7C8C2BAB-61FE-4710-A385-832566490FAC}" destId="{41E662A6-5C4E-44E6-8AAB-2AA30CD5AE4F}"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pt>
  </dgm:ptLst>
  <dgm:cxnLst>
    <dgm:cxn modelId="{D7318701-E0B1-471F-84A2-2FBE18739604}" type="presOf" srcId="{13A7F6C0-75F0-4D29-8B64-64ECD5E7AB02}" destId="{9E18A122-0ECA-4A42-A971-89DF48F6FE1B}"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24351E5D-DEA7-4C64-9B7E-B5DE1BD79A4A}" type="presOf" srcId="{0861C690-3F6C-4183-9E4A-EAE7A91CEE71}" destId="{7D7759C8-F61F-41F9-9903-DE9AD1AD9070}" srcOrd="0" destOrd="0" presId="urn:microsoft.com/office/officeart/2005/8/layout/hProcess9"/>
    <dgm:cxn modelId="{CA9C5046-15A7-48E2-8447-B1973FE86B43}" type="presOf" srcId="{D0EC1D43-B54D-43B9-86CB-E8F6112554C1}" destId="{ADA18083-85B5-48DC-BE71-5A78FE501EAA}"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0ED18E83-8B7B-414C-BDF7-64D8F0D5771F}" srcId="{0861C690-3F6C-4183-9E4A-EAE7A91CEE71}" destId="{13A7F6C0-75F0-4D29-8B64-64ECD5E7AB02}" srcOrd="3" destOrd="0" parTransId="{6C12BD19-9DF4-49C2-A570-8355ECF39180}" sibTransId="{206BE26B-0281-477B-8DDE-390361A2CFA3}"/>
    <dgm:cxn modelId="{98C3C58A-B8AF-42FE-8FE5-4D8C9733FABD}" srcId="{0861C690-3F6C-4183-9E4A-EAE7A91CEE71}" destId="{3A1C9CB2-0247-4F2C-95D5-7F8D276E8413}" srcOrd="4" destOrd="0" parTransId="{10EB6788-8F1E-4343-95A7-6582FB366FF2}" sibTransId="{DA53E5BF-39C0-448A-9628-32F901F97709}"/>
    <dgm:cxn modelId="{2926FFE6-54CB-484F-BE08-D2F76C320EA7}" type="presOf" srcId="{46261DA7-B5E5-4538-9A1D-2D830D1A7367}" destId="{54CFA4EE-E04E-4215-8F09-21618A7449C4}"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pt>
  </dgm:ptLst>
  <dgm:cxnLst>
    <dgm:cxn modelId="{D7318701-E0B1-471F-84A2-2FBE18739604}" type="presOf" srcId="{13A7F6C0-75F0-4D29-8B64-64ECD5E7AB02}" destId="{9E18A122-0ECA-4A42-A971-89DF48F6FE1B}"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24351E5D-DEA7-4C64-9B7E-B5DE1BD79A4A}" type="presOf" srcId="{0861C690-3F6C-4183-9E4A-EAE7A91CEE71}" destId="{7D7759C8-F61F-41F9-9903-DE9AD1AD9070}" srcOrd="0" destOrd="0" presId="urn:microsoft.com/office/officeart/2005/8/layout/hProcess9"/>
    <dgm:cxn modelId="{CA9C5046-15A7-48E2-8447-B1973FE86B43}" type="presOf" srcId="{D0EC1D43-B54D-43B9-86CB-E8F6112554C1}" destId="{ADA18083-85B5-48DC-BE71-5A78FE501EAA}"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0ED18E83-8B7B-414C-BDF7-64D8F0D5771F}" srcId="{0861C690-3F6C-4183-9E4A-EAE7A91CEE71}" destId="{13A7F6C0-75F0-4D29-8B64-64ECD5E7AB02}" srcOrd="3" destOrd="0" parTransId="{6C12BD19-9DF4-49C2-A570-8355ECF39180}" sibTransId="{206BE26B-0281-477B-8DDE-390361A2CFA3}"/>
    <dgm:cxn modelId="{98C3C58A-B8AF-42FE-8FE5-4D8C9733FABD}" srcId="{0861C690-3F6C-4183-9E4A-EAE7A91CEE71}" destId="{3A1C9CB2-0247-4F2C-95D5-7F8D276E8413}" srcOrd="4" destOrd="0" parTransId="{10EB6788-8F1E-4343-95A7-6582FB366FF2}" sibTransId="{DA53E5BF-39C0-448A-9628-32F901F97709}"/>
    <dgm:cxn modelId="{2926FFE6-54CB-484F-BE08-D2F76C320EA7}" type="presOf" srcId="{46261DA7-B5E5-4538-9A1D-2D830D1A7367}" destId="{54CFA4EE-E04E-4215-8F09-21618A7449C4}"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1107A5-B1BC-4E65-8CE5-F6E7F5254D89}"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kumimoji="1" lang="ja-JP" altLang="en-US"/>
        </a:p>
      </dgm:t>
    </dgm:pt>
    <dgm:pt modelId="{0ADA5DD7-B222-45B7-BC50-F0E7D4E9131A}">
      <dgm:prSet phldrT="[テキスト]" custT="1"/>
      <dgm:spPr/>
      <dgm:t>
        <a:bodyPr/>
        <a:lstStyle/>
        <a:p>
          <a:r>
            <a:rPr kumimoji="1" lang="ja-JP" altLang="en-US" sz="1100" b="0" dirty="0">
              <a:latin typeface="UD デジタル 教科書体 NK-R" panose="02020400000000000000" pitchFamily="18" charset="-128"/>
              <a:ea typeface="UD デジタル 教科書体 NK-R" panose="02020400000000000000" pitchFamily="18" charset="-128"/>
            </a:rPr>
            <a:t>＜行動観察ツールの活用＞</a:t>
          </a:r>
        </a:p>
      </dgm:t>
    </dgm:pt>
    <dgm:pt modelId="{E67397FE-127D-4A66-A26B-34A0879EE1D1}" type="parTrans" cxnId="{9BAFBC27-8551-489F-928E-971FE04ECBAC}">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FAF8A11D-C9B1-45BB-890F-E420C337AB89}" type="sibTrans" cxnId="{9BAFBC27-8551-489F-928E-971FE04ECBAC}">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8905CC88-754A-4CAC-9ABF-C3FB041C5349}">
      <dgm:prSet phldrT="[テキスト]" custT="1"/>
      <dgm:spPr/>
      <dgm:t>
        <a:bodyPr/>
        <a:lstStyle/>
        <a:p>
          <a:r>
            <a:rPr kumimoji="1" lang="ja-JP" altLang="en-US" sz="1100" b="0" dirty="0">
              <a:latin typeface="UD デジタル 教科書体 NK-R" panose="02020400000000000000" pitchFamily="18" charset="-128"/>
              <a:ea typeface="UD デジタル 教科書体 NK-R" panose="02020400000000000000" pitchFamily="18" charset="-128"/>
            </a:rPr>
            <a:t>＜訓練施設内での作業活動＞</a:t>
          </a:r>
        </a:p>
      </dgm:t>
    </dgm:pt>
    <dgm:pt modelId="{522D50A5-751A-44B1-AE59-F88BA2165B74}" type="parTrans" cxnId="{512ED451-1CDA-4E5B-8642-87AE237C220F}">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3EC1BBF0-970C-446D-85DC-09E2AC23B086}" type="sibTrans" cxnId="{512ED451-1CDA-4E5B-8642-87AE237C220F}">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E13C47F6-5C59-428B-A104-5C04198F8722}">
      <dgm:prSet phldrT="[テキスト]" custT="1"/>
      <dgm:spPr/>
      <dgm:t>
        <a:bodyPr/>
        <a:lstStyle/>
        <a:p>
          <a:r>
            <a:rPr kumimoji="1" lang="ja-JP" altLang="en-US" sz="1100" b="0" dirty="0">
              <a:latin typeface="UD デジタル 教科書体 NK-R" panose="02020400000000000000" pitchFamily="18" charset="-128"/>
              <a:ea typeface="UD デジタル 教科書体 NK-R" panose="02020400000000000000" pitchFamily="18" charset="-128"/>
            </a:rPr>
            <a:t>＜企業内での作業実習＞</a:t>
          </a:r>
        </a:p>
      </dgm:t>
    </dgm:pt>
    <dgm:pt modelId="{4AAF1EBD-5401-4367-90D4-D85000403F10}" type="parTrans" cxnId="{889617F9-C573-44CA-8A34-910DFD7D5719}">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ACF08DD0-C766-4AC4-ADC0-83D76E83FDF3}" type="sibTrans" cxnId="{889617F9-C573-44CA-8A34-910DFD7D5719}">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9C59E27A-D751-40E0-86AB-40FC0B5FA96B}">
      <dgm:prSet custT="1"/>
      <dgm:spPr/>
      <dgm:t>
        <a:bodyPr/>
        <a:lstStyle/>
        <a:p>
          <a:r>
            <a:rPr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テストやワークサンプル等による基礎情報の収集</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F196F400-4D0A-4248-B298-F0FC2FF8B081}" type="parTrans" cxnId="{CEE642EF-2F58-4344-92D9-4B1CC1D08F23}">
      <dgm:prSet/>
      <dgm:spPr/>
      <dgm:t>
        <a:bodyPr/>
        <a:lstStyle/>
        <a:p>
          <a:endParaRPr kumimoji="1" lang="ja-JP" altLang="en-US" sz="1400"/>
        </a:p>
      </dgm:t>
    </dgm:pt>
    <dgm:pt modelId="{BE990F89-84E3-4BC6-B811-AC15A5C918AB}" type="sibTrans" cxnId="{CEE642EF-2F58-4344-92D9-4B1CC1D08F23}">
      <dgm:prSet/>
      <dgm:spPr/>
      <dgm:t>
        <a:bodyPr/>
        <a:lstStyle/>
        <a:p>
          <a:endParaRPr kumimoji="1" lang="ja-JP" altLang="en-US" sz="1400"/>
        </a:p>
      </dgm:t>
    </dgm:pt>
    <dgm:pt modelId="{D36DA61C-115F-406B-AAA0-3C938EA7D6D2}">
      <dgm:prSet custT="1"/>
      <dgm:spPr/>
      <dgm:t>
        <a:bodyPr/>
        <a:lstStyle/>
        <a:p>
          <a:r>
            <a:rPr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作業性、生活習慣、社会性の基礎的アセスメント</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50848935-A2EB-402F-AA91-5F88E53549AD}" type="parTrans" cxnId="{D9A8E73A-6EFA-4FAB-9D2A-32949424E28D}">
      <dgm:prSet/>
      <dgm:spPr/>
      <dgm:t>
        <a:bodyPr/>
        <a:lstStyle/>
        <a:p>
          <a:endParaRPr kumimoji="1" lang="ja-JP" altLang="en-US" sz="1400"/>
        </a:p>
      </dgm:t>
    </dgm:pt>
    <dgm:pt modelId="{FB8249ED-6024-49E9-9C46-508FDFCE9360}" type="sibTrans" cxnId="{D9A8E73A-6EFA-4FAB-9D2A-32949424E28D}">
      <dgm:prSet/>
      <dgm:spPr/>
      <dgm:t>
        <a:bodyPr/>
        <a:lstStyle/>
        <a:p>
          <a:endParaRPr kumimoji="1" lang="ja-JP" altLang="en-US" sz="1400"/>
        </a:p>
      </dgm:t>
    </dgm:pt>
    <dgm:pt modelId="{21CC9197-BB4D-42CB-9BC0-04255DD93BEC}">
      <dgm:prSet custT="1"/>
      <dgm:spPr/>
      <dgm:t>
        <a:bodyPr/>
        <a:lstStyle/>
        <a:p>
          <a:r>
            <a:rPr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実際の職場環境への適応能力のアセスメント</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87E3FF4C-DB94-4D1B-B9F4-E9179B509452}" type="parTrans" cxnId="{6E5CA51A-C9A5-458C-B69D-71AD2D52F4C5}">
      <dgm:prSet/>
      <dgm:spPr/>
      <dgm:t>
        <a:bodyPr/>
        <a:lstStyle/>
        <a:p>
          <a:endParaRPr kumimoji="1" lang="ja-JP" altLang="en-US" sz="1400"/>
        </a:p>
      </dgm:t>
    </dgm:pt>
    <dgm:pt modelId="{A637A36A-D0C0-41AC-B689-9E263643E092}" type="sibTrans" cxnId="{6E5CA51A-C9A5-458C-B69D-71AD2D52F4C5}">
      <dgm:prSet/>
      <dgm:spPr/>
      <dgm:t>
        <a:bodyPr/>
        <a:lstStyle/>
        <a:p>
          <a:endParaRPr kumimoji="1" lang="ja-JP" altLang="en-US" sz="1400"/>
        </a:p>
      </dgm:t>
    </dgm:pt>
    <dgm:pt modelId="{97EE8D26-479C-49BD-8D92-D14097D37B53}">
      <dgm:prSet custT="1"/>
      <dgm:spPr/>
      <dgm:t>
        <a:bodyPr/>
        <a:lstStyle/>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簡易に全般的な作業能力を評価することができ、それが数値で表されるので、標準からのズレ、自分の得意・不得意を認識しやすい。しかし、あくまでテスト上の数値であるので、施設内作業での行動観察、実習での行動観察などと組み合せて評価することが大切。</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60A171FA-7189-48D9-8264-18E96E6AE654}" type="parTrans" cxnId="{4AB2498B-CAB9-4CDA-9CCF-F73D36955F79}">
      <dgm:prSet/>
      <dgm:spPr/>
      <dgm:t>
        <a:bodyPr/>
        <a:lstStyle/>
        <a:p>
          <a:endParaRPr kumimoji="1" lang="ja-JP" altLang="en-US"/>
        </a:p>
      </dgm:t>
    </dgm:pt>
    <dgm:pt modelId="{D1CE2A08-5D97-43ED-9BBE-10AE6BDCA848}" type="sibTrans" cxnId="{4AB2498B-CAB9-4CDA-9CCF-F73D36955F79}">
      <dgm:prSet/>
      <dgm:spPr/>
      <dgm:t>
        <a:bodyPr/>
        <a:lstStyle/>
        <a:p>
          <a:endParaRPr kumimoji="1" lang="ja-JP" altLang="en-US"/>
        </a:p>
      </dgm:t>
    </dgm:pt>
    <dgm:pt modelId="{8B2B07F7-162B-4BE7-B9F1-A8468FD039F7}">
      <dgm:prSet custT="1"/>
      <dgm:spPr/>
      <dgm:t>
        <a:bodyPr/>
        <a:lstStyle/>
        <a:p>
          <a:r>
            <a:rPr lang="ja-JP" altLang="en-US" sz="1100" dirty="0">
              <a:latin typeface="UD デジタル 教科書体 NK-R" panose="02020400000000000000" pitchFamily="18" charset="-128"/>
              <a:ea typeface="UD デジタル 教科書体 NK-R" panose="02020400000000000000" pitchFamily="18" charset="-128"/>
            </a:rPr>
            <a:t>保護的環境下で基本的な作業能力・コミュニケーション能力・社会性などの評価ができるのと同時に、安全・安心な環境であるが故、意図的に刺激や要求水準を変化させることができる。</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C5399B49-B251-493D-9D0D-4571CC48FAF4}" type="parTrans" cxnId="{2B7044A7-FDE5-4202-8EA2-80428BA58520}">
      <dgm:prSet/>
      <dgm:spPr/>
      <dgm:t>
        <a:bodyPr/>
        <a:lstStyle/>
        <a:p>
          <a:endParaRPr kumimoji="1" lang="ja-JP" altLang="en-US"/>
        </a:p>
      </dgm:t>
    </dgm:pt>
    <dgm:pt modelId="{F2FA3A22-2974-40A6-BB4B-23E6AFDE7D42}" type="sibTrans" cxnId="{2B7044A7-FDE5-4202-8EA2-80428BA58520}">
      <dgm:prSet/>
      <dgm:spPr/>
      <dgm:t>
        <a:bodyPr/>
        <a:lstStyle/>
        <a:p>
          <a:endParaRPr kumimoji="1" lang="ja-JP" altLang="en-US"/>
        </a:p>
      </dgm:t>
    </dgm:pt>
    <dgm:pt modelId="{BDBB6F66-F9CB-4EAF-A1A3-EE116724C0B4}">
      <dgm:prSet custT="1"/>
      <dgm:spPr/>
      <dgm:t>
        <a:bodyPr/>
        <a:lstStyle/>
        <a:p>
          <a:r>
            <a:rPr lang="ja-JP" altLang="en-US" sz="1100" dirty="0">
              <a:latin typeface="UD デジタル 教科書体 NK-R" panose="02020400000000000000" pitchFamily="18" charset="-128"/>
              <a:ea typeface="UD デジタル 教科書体 NK-R" panose="02020400000000000000" pitchFamily="18" charset="-128"/>
            </a:rPr>
            <a:t>要素を分析的にアセスメントし訓練していくタイプと、模擬的な職場環境を経験させることを通して見ていくタイプとに分けられる。</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1447B834-6015-4F25-8766-DB06A1863E34}" type="parTrans" cxnId="{64FFB1D5-43B4-4D62-A0B2-C289DC339E36}">
      <dgm:prSet/>
      <dgm:spPr/>
      <dgm:t>
        <a:bodyPr/>
        <a:lstStyle/>
        <a:p>
          <a:endParaRPr kumimoji="1" lang="ja-JP" altLang="en-US"/>
        </a:p>
      </dgm:t>
    </dgm:pt>
    <dgm:pt modelId="{656BF8DB-B874-4363-966A-C74BE7CBB8E1}" type="sibTrans" cxnId="{64FFB1D5-43B4-4D62-A0B2-C289DC339E36}">
      <dgm:prSet/>
      <dgm:spPr/>
      <dgm:t>
        <a:bodyPr/>
        <a:lstStyle/>
        <a:p>
          <a:endParaRPr kumimoji="1" lang="ja-JP" altLang="en-US"/>
        </a:p>
      </dgm:t>
    </dgm:pt>
    <dgm:pt modelId="{ED43519B-6EDF-40A0-A194-CFAB8AA4A0B2}">
      <dgm:prSet custT="1"/>
      <dgm:spPr/>
      <dgm:t>
        <a:bodyPr/>
        <a:lstStyle/>
        <a:p>
          <a:r>
            <a:rPr lang="ja-JP" altLang="en-US" sz="1100" dirty="0">
              <a:latin typeface="UD デジタル 教科書体 NK-R" panose="02020400000000000000" pitchFamily="18" charset="-128"/>
              <a:ea typeface="UD デジタル 教科書体 NK-R" panose="02020400000000000000" pitchFamily="18" charset="-128"/>
            </a:rPr>
            <a:t>実際の職場でしか体験できない環境、刺激、要求水準、緊張感の中での様子がアセスメントできる。（より詳細で実際的な情報を得られる）その職場（職種）とご本人に有効な支援方法を確認できる。体験実習を通して、障害のある人自身が働くイメージを形成すること、就職に向けて自信をもつこと、就職に向けて意欲の強化を図ることなどの目的も含めて行う。</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1F14402C-9FB3-4A05-87CC-03FFC44E43B5}" type="parTrans" cxnId="{068D95BE-1931-4B0F-A3BD-09BCC71CD8A3}">
      <dgm:prSet/>
      <dgm:spPr/>
      <dgm:t>
        <a:bodyPr/>
        <a:lstStyle/>
        <a:p>
          <a:endParaRPr kumimoji="1" lang="ja-JP" altLang="en-US"/>
        </a:p>
      </dgm:t>
    </dgm:pt>
    <dgm:pt modelId="{B1D66745-E549-467F-81C8-02C341A186D3}" type="sibTrans" cxnId="{068D95BE-1931-4B0F-A3BD-09BCC71CD8A3}">
      <dgm:prSet/>
      <dgm:spPr/>
      <dgm:t>
        <a:bodyPr/>
        <a:lstStyle/>
        <a:p>
          <a:endParaRPr kumimoji="1" lang="ja-JP" altLang="en-US"/>
        </a:p>
      </dgm:t>
    </dgm:pt>
    <dgm:pt modelId="{02E44F1C-50CD-424D-B015-D1C32A6656EA}" type="pres">
      <dgm:prSet presAssocID="{EA1107A5-B1BC-4E65-8CE5-F6E7F5254D89}" presName="linear" presStyleCnt="0">
        <dgm:presLayoutVars>
          <dgm:dir/>
          <dgm:animLvl val="lvl"/>
          <dgm:resizeHandles val="exact"/>
        </dgm:presLayoutVars>
      </dgm:prSet>
      <dgm:spPr/>
    </dgm:pt>
    <dgm:pt modelId="{A1458837-DCE9-4C8B-8727-B73FE2ADF21D}" type="pres">
      <dgm:prSet presAssocID="{0ADA5DD7-B222-45B7-BC50-F0E7D4E9131A}" presName="parentLin" presStyleCnt="0"/>
      <dgm:spPr/>
    </dgm:pt>
    <dgm:pt modelId="{C146BB9A-A0A1-438E-B900-07370AA9D5A9}" type="pres">
      <dgm:prSet presAssocID="{0ADA5DD7-B222-45B7-BC50-F0E7D4E9131A}" presName="parentLeftMargin" presStyleLbl="node1" presStyleIdx="0" presStyleCnt="3"/>
      <dgm:spPr/>
    </dgm:pt>
    <dgm:pt modelId="{2F029B24-F20B-4D61-B9C0-2A787D862083}" type="pres">
      <dgm:prSet presAssocID="{0ADA5DD7-B222-45B7-BC50-F0E7D4E9131A}" presName="parentText" presStyleLbl="node1" presStyleIdx="0" presStyleCnt="3">
        <dgm:presLayoutVars>
          <dgm:chMax val="0"/>
          <dgm:bulletEnabled val="1"/>
        </dgm:presLayoutVars>
      </dgm:prSet>
      <dgm:spPr/>
    </dgm:pt>
    <dgm:pt modelId="{89E1A155-00E4-4482-9F16-896B7CF0A650}" type="pres">
      <dgm:prSet presAssocID="{0ADA5DD7-B222-45B7-BC50-F0E7D4E9131A}" presName="negativeSpace" presStyleCnt="0"/>
      <dgm:spPr/>
    </dgm:pt>
    <dgm:pt modelId="{F5B63F66-3A82-4FDE-A2D7-1C975BE65B53}" type="pres">
      <dgm:prSet presAssocID="{0ADA5DD7-B222-45B7-BC50-F0E7D4E9131A}" presName="childText" presStyleLbl="conFgAcc1" presStyleIdx="0" presStyleCnt="3">
        <dgm:presLayoutVars>
          <dgm:bulletEnabled val="1"/>
        </dgm:presLayoutVars>
      </dgm:prSet>
      <dgm:spPr/>
    </dgm:pt>
    <dgm:pt modelId="{286839CD-396B-40A1-813E-AA226A7AD092}" type="pres">
      <dgm:prSet presAssocID="{FAF8A11D-C9B1-45BB-890F-E420C337AB89}" presName="spaceBetweenRectangles" presStyleCnt="0"/>
      <dgm:spPr/>
    </dgm:pt>
    <dgm:pt modelId="{FD647841-2AEC-42A5-A630-6F22D415E2EF}" type="pres">
      <dgm:prSet presAssocID="{8905CC88-754A-4CAC-9ABF-C3FB041C5349}" presName="parentLin" presStyleCnt="0"/>
      <dgm:spPr/>
    </dgm:pt>
    <dgm:pt modelId="{EE57D207-D623-4D0D-86D8-8202208F40E1}" type="pres">
      <dgm:prSet presAssocID="{8905CC88-754A-4CAC-9ABF-C3FB041C5349}" presName="parentLeftMargin" presStyleLbl="node1" presStyleIdx="0" presStyleCnt="3"/>
      <dgm:spPr/>
    </dgm:pt>
    <dgm:pt modelId="{9D69B86F-5B1E-4EF3-9538-ADAB59B333EB}" type="pres">
      <dgm:prSet presAssocID="{8905CC88-754A-4CAC-9ABF-C3FB041C5349}" presName="parentText" presStyleLbl="node1" presStyleIdx="1" presStyleCnt="3">
        <dgm:presLayoutVars>
          <dgm:chMax val="0"/>
          <dgm:bulletEnabled val="1"/>
        </dgm:presLayoutVars>
      </dgm:prSet>
      <dgm:spPr/>
    </dgm:pt>
    <dgm:pt modelId="{070965B8-A048-4DB1-AAEC-553D985C9B7A}" type="pres">
      <dgm:prSet presAssocID="{8905CC88-754A-4CAC-9ABF-C3FB041C5349}" presName="negativeSpace" presStyleCnt="0"/>
      <dgm:spPr/>
    </dgm:pt>
    <dgm:pt modelId="{C8B86308-F178-47C9-B651-3FA915CE0767}" type="pres">
      <dgm:prSet presAssocID="{8905CC88-754A-4CAC-9ABF-C3FB041C5349}" presName="childText" presStyleLbl="conFgAcc1" presStyleIdx="1" presStyleCnt="3">
        <dgm:presLayoutVars>
          <dgm:bulletEnabled val="1"/>
        </dgm:presLayoutVars>
      </dgm:prSet>
      <dgm:spPr/>
    </dgm:pt>
    <dgm:pt modelId="{DA86B306-A398-4D62-975F-3BCCB9D216E2}" type="pres">
      <dgm:prSet presAssocID="{3EC1BBF0-970C-446D-85DC-09E2AC23B086}" presName="spaceBetweenRectangles" presStyleCnt="0"/>
      <dgm:spPr/>
    </dgm:pt>
    <dgm:pt modelId="{4117FA52-BD0F-469E-836E-621531A07CC1}" type="pres">
      <dgm:prSet presAssocID="{E13C47F6-5C59-428B-A104-5C04198F8722}" presName="parentLin" presStyleCnt="0"/>
      <dgm:spPr/>
    </dgm:pt>
    <dgm:pt modelId="{8A2E3E82-D1F8-43F4-9CF2-17D386D04CC1}" type="pres">
      <dgm:prSet presAssocID="{E13C47F6-5C59-428B-A104-5C04198F8722}" presName="parentLeftMargin" presStyleLbl="node1" presStyleIdx="1" presStyleCnt="3"/>
      <dgm:spPr/>
    </dgm:pt>
    <dgm:pt modelId="{59A17F21-C6D5-4E57-98E4-DC645803A82F}" type="pres">
      <dgm:prSet presAssocID="{E13C47F6-5C59-428B-A104-5C04198F8722}" presName="parentText" presStyleLbl="node1" presStyleIdx="2" presStyleCnt="3">
        <dgm:presLayoutVars>
          <dgm:chMax val="0"/>
          <dgm:bulletEnabled val="1"/>
        </dgm:presLayoutVars>
      </dgm:prSet>
      <dgm:spPr/>
    </dgm:pt>
    <dgm:pt modelId="{049AC394-DDBD-4953-AF4A-DEEC5FDB1500}" type="pres">
      <dgm:prSet presAssocID="{E13C47F6-5C59-428B-A104-5C04198F8722}" presName="negativeSpace" presStyleCnt="0"/>
      <dgm:spPr/>
    </dgm:pt>
    <dgm:pt modelId="{6B69432E-6E5E-4249-A3A9-2B0DCDA0315A}" type="pres">
      <dgm:prSet presAssocID="{E13C47F6-5C59-428B-A104-5C04198F8722}" presName="childText" presStyleLbl="conFgAcc1" presStyleIdx="2" presStyleCnt="3">
        <dgm:presLayoutVars>
          <dgm:bulletEnabled val="1"/>
        </dgm:presLayoutVars>
      </dgm:prSet>
      <dgm:spPr/>
    </dgm:pt>
  </dgm:ptLst>
  <dgm:cxnLst>
    <dgm:cxn modelId="{D919CA16-18A7-4185-8E18-436B939B7ECE}" type="presOf" srcId="{D36DA61C-115F-406B-AAA0-3C938EA7D6D2}" destId="{C8B86308-F178-47C9-B651-3FA915CE0767}" srcOrd="0" destOrd="0" presId="urn:microsoft.com/office/officeart/2005/8/layout/list1"/>
    <dgm:cxn modelId="{F3946B17-A862-49E9-9E98-43C0E221D40E}" type="presOf" srcId="{8B2B07F7-162B-4BE7-B9F1-A8468FD039F7}" destId="{C8B86308-F178-47C9-B651-3FA915CE0767}" srcOrd="0" destOrd="1" presId="urn:microsoft.com/office/officeart/2005/8/layout/list1"/>
    <dgm:cxn modelId="{6E5CA51A-C9A5-458C-B69D-71AD2D52F4C5}" srcId="{E13C47F6-5C59-428B-A104-5C04198F8722}" destId="{21CC9197-BB4D-42CB-9BC0-04255DD93BEC}" srcOrd="0" destOrd="0" parTransId="{87E3FF4C-DB94-4D1B-B9F4-E9179B509452}" sibTransId="{A637A36A-D0C0-41AC-B689-9E263643E092}"/>
    <dgm:cxn modelId="{0047661C-B96D-4827-B91A-0FD34BECBE60}" type="presOf" srcId="{97EE8D26-479C-49BD-8D92-D14097D37B53}" destId="{F5B63F66-3A82-4FDE-A2D7-1C975BE65B53}" srcOrd="0" destOrd="1" presId="urn:microsoft.com/office/officeart/2005/8/layout/list1"/>
    <dgm:cxn modelId="{9BAFBC27-8551-489F-928E-971FE04ECBAC}" srcId="{EA1107A5-B1BC-4E65-8CE5-F6E7F5254D89}" destId="{0ADA5DD7-B222-45B7-BC50-F0E7D4E9131A}" srcOrd="0" destOrd="0" parTransId="{E67397FE-127D-4A66-A26B-34A0879EE1D1}" sibTransId="{FAF8A11D-C9B1-45BB-890F-E420C337AB89}"/>
    <dgm:cxn modelId="{62D1E537-CB75-471A-B50B-BC1CD9A67003}" type="presOf" srcId="{8905CC88-754A-4CAC-9ABF-C3FB041C5349}" destId="{EE57D207-D623-4D0D-86D8-8202208F40E1}" srcOrd="0" destOrd="0" presId="urn:microsoft.com/office/officeart/2005/8/layout/list1"/>
    <dgm:cxn modelId="{D9A8E73A-6EFA-4FAB-9D2A-32949424E28D}" srcId="{8905CC88-754A-4CAC-9ABF-C3FB041C5349}" destId="{D36DA61C-115F-406B-AAA0-3C938EA7D6D2}" srcOrd="0" destOrd="0" parTransId="{50848935-A2EB-402F-AA91-5F88E53549AD}" sibTransId="{FB8249ED-6024-49E9-9C46-508FDFCE9360}"/>
    <dgm:cxn modelId="{2178243B-334D-4E37-88F2-E29D3E396521}" type="presOf" srcId="{0ADA5DD7-B222-45B7-BC50-F0E7D4E9131A}" destId="{C146BB9A-A0A1-438E-B900-07370AA9D5A9}" srcOrd="0" destOrd="0" presId="urn:microsoft.com/office/officeart/2005/8/layout/list1"/>
    <dgm:cxn modelId="{512ED451-1CDA-4E5B-8642-87AE237C220F}" srcId="{EA1107A5-B1BC-4E65-8CE5-F6E7F5254D89}" destId="{8905CC88-754A-4CAC-9ABF-C3FB041C5349}" srcOrd="1" destOrd="0" parTransId="{522D50A5-751A-44B1-AE59-F88BA2165B74}" sibTransId="{3EC1BBF0-970C-446D-85DC-09E2AC23B086}"/>
    <dgm:cxn modelId="{25BA6C57-6338-4B23-85D4-6A558AFC6EC5}" type="presOf" srcId="{E13C47F6-5C59-428B-A104-5C04198F8722}" destId="{8A2E3E82-D1F8-43F4-9CF2-17D386D04CC1}" srcOrd="0" destOrd="0" presId="urn:microsoft.com/office/officeart/2005/8/layout/list1"/>
    <dgm:cxn modelId="{4AB2498B-CAB9-4CDA-9CCF-F73D36955F79}" srcId="{0ADA5DD7-B222-45B7-BC50-F0E7D4E9131A}" destId="{97EE8D26-479C-49BD-8D92-D14097D37B53}" srcOrd="1" destOrd="0" parTransId="{60A171FA-7189-48D9-8264-18E96E6AE654}" sibTransId="{D1CE2A08-5D97-43ED-9BBE-10AE6BDCA848}"/>
    <dgm:cxn modelId="{48A08C9E-624B-45C2-8187-7C08A9C8866D}" type="presOf" srcId="{ED43519B-6EDF-40A0-A194-CFAB8AA4A0B2}" destId="{6B69432E-6E5E-4249-A3A9-2B0DCDA0315A}" srcOrd="0" destOrd="1" presId="urn:microsoft.com/office/officeart/2005/8/layout/list1"/>
    <dgm:cxn modelId="{2B7044A7-FDE5-4202-8EA2-80428BA58520}" srcId="{8905CC88-754A-4CAC-9ABF-C3FB041C5349}" destId="{8B2B07F7-162B-4BE7-B9F1-A8468FD039F7}" srcOrd="1" destOrd="0" parTransId="{C5399B49-B251-493D-9D0D-4571CC48FAF4}" sibTransId="{F2FA3A22-2974-40A6-BB4B-23E6AFDE7D42}"/>
    <dgm:cxn modelId="{118756AF-94A5-4CA5-9952-9BCC5E9AC0B6}" type="presOf" srcId="{E13C47F6-5C59-428B-A104-5C04198F8722}" destId="{59A17F21-C6D5-4E57-98E4-DC645803A82F}" srcOrd="1" destOrd="0" presId="urn:microsoft.com/office/officeart/2005/8/layout/list1"/>
    <dgm:cxn modelId="{7AD2A8B1-856B-41F2-96C2-B5C6087E6CF0}" type="presOf" srcId="{0ADA5DD7-B222-45B7-BC50-F0E7D4E9131A}" destId="{2F029B24-F20B-4D61-B9C0-2A787D862083}" srcOrd="1" destOrd="0" presId="urn:microsoft.com/office/officeart/2005/8/layout/list1"/>
    <dgm:cxn modelId="{068D95BE-1931-4B0F-A3BD-09BCC71CD8A3}" srcId="{E13C47F6-5C59-428B-A104-5C04198F8722}" destId="{ED43519B-6EDF-40A0-A194-CFAB8AA4A0B2}" srcOrd="1" destOrd="0" parTransId="{1F14402C-9FB3-4A05-87CC-03FFC44E43B5}" sibTransId="{B1D66745-E549-467F-81C8-02C341A186D3}"/>
    <dgm:cxn modelId="{117871C4-A5BB-4ABC-B0FE-1460CD175A90}" type="presOf" srcId="{8905CC88-754A-4CAC-9ABF-C3FB041C5349}" destId="{9D69B86F-5B1E-4EF3-9538-ADAB59B333EB}" srcOrd="1" destOrd="0" presId="urn:microsoft.com/office/officeart/2005/8/layout/list1"/>
    <dgm:cxn modelId="{51BA85C9-ACE2-467E-B17B-B02613071A85}" type="presOf" srcId="{9C59E27A-D751-40E0-86AB-40FC0B5FA96B}" destId="{F5B63F66-3A82-4FDE-A2D7-1C975BE65B53}" srcOrd="0" destOrd="0" presId="urn:microsoft.com/office/officeart/2005/8/layout/list1"/>
    <dgm:cxn modelId="{2315D0C9-FB9F-4717-B010-BF2315ABCD02}" type="presOf" srcId="{21CC9197-BB4D-42CB-9BC0-04255DD93BEC}" destId="{6B69432E-6E5E-4249-A3A9-2B0DCDA0315A}" srcOrd="0" destOrd="0" presId="urn:microsoft.com/office/officeart/2005/8/layout/list1"/>
    <dgm:cxn modelId="{A6088FCA-FB24-4C4F-BF0B-CFEDA01860C8}" type="presOf" srcId="{EA1107A5-B1BC-4E65-8CE5-F6E7F5254D89}" destId="{02E44F1C-50CD-424D-B015-D1C32A6656EA}" srcOrd="0" destOrd="0" presId="urn:microsoft.com/office/officeart/2005/8/layout/list1"/>
    <dgm:cxn modelId="{64FFB1D5-43B4-4D62-A0B2-C289DC339E36}" srcId="{8905CC88-754A-4CAC-9ABF-C3FB041C5349}" destId="{BDBB6F66-F9CB-4EAF-A1A3-EE116724C0B4}" srcOrd="2" destOrd="0" parTransId="{1447B834-6015-4F25-8766-DB06A1863E34}" sibTransId="{656BF8DB-B874-4363-966A-C74BE7CBB8E1}"/>
    <dgm:cxn modelId="{CEE642EF-2F58-4344-92D9-4B1CC1D08F23}" srcId="{0ADA5DD7-B222-45B7-BC50-F0E7D4E9131A}" destId="{9C59E27A-D751-40E0-86AB-40FC0B5FA96B}" srcOrd="0" destOrd="0" parTransId="{F196F400-4D0A-4248-B298-F0FC2FF8B081}" sibTransId="{BE990F89-84E3-4BC6-B811-AC15A5C918AB}"/>
    <dgm:cxn modelId="{889617F9-C573-44CA-8A34-910DFD7D5719}" srcId="{EA1107A5-B1BC-4E65-8CE5-F6E7F5254D89}" destId="{E13C47F6-5C59-428B-A104-5C04198F8722}" srcOrd="2" destOrd="0" parTransId="{4AAF1EBD-5401-4367-90D4-D85000403F10}" sibTransId="{ACF08DD0-C766-4AC4-ADC0-83D76E83FDF3}"/>
    <dgm:cxn modelId="{6CE40EFC-B71A-4F21-AF32-A4BCF20676BA}" type="presOf" srcId="{BDBB6F66-F9CB-4EAF-A1A3-EE116724C0B4}" destId="{C8B86308-F178-47C9-B651-3FA915CE0767}" srcOrd="0" destOrd="2" presId="urn:microsoft.com/office/officeart/2005/8/layout/list1"/>
    <dgm:cxn modelId="{7DFC3C64-E62C-4399-AC59-3AE95AB0A324}" type="presParOf" srcId="{02E44F1C-50CD-424D-B015-D1C32A6656EA}" destId="{A1458837-DCE9-4C8B-8727-B73FE2ADF21D}" srcOrd="0" destOrd="0" presId="urn:microsoft.com/office/officeart/2005/8/layout/list1"/>
    <dgm:cxn modelId="{DE4FF2BC-6C8F-4168-9A0C-557C34382F37}" type="presParOf" srcId="{A1458837-DCE9-4C8B-8727-B73FE2ADF21D}" destId="{C146BB9A-A0A1-438E-B900-07370AA9D5A9}" srcOrd="0" destOrd="0" presId="urn:microsoft.com/office/officeart/2005/8/layout/list1"/>
    <dgm:cxn modelId="{68C66D24-3929-461A-9E45-3FE4E03AA2BB}" type="presParOf" srcId="{A1458837-DCE9-4C8B-8727-B73FE2ADF21D}" destId="{2F029B24-F20B-4D61-B9C0-2A787D862083}" srcOrd="1" destOrd="0" presId="urn:microsoft.com/office/officeart/2005/8/layout/list1"/>
    <dgm:cxn modelId="{EF47E2FA-8C1B-4CE2-80EC-B1B8B2F19A1F}" type="presParOf" srcId="{02E44F1C-50CD-424D-B015-D1C32A6656EA}" destId="{89E1A155-00E4-4482-9F16-896B7CF0A650}" srcOrd="1" destOrd="0" presId="urn:microsoft.com/office/officeart/2005/8/layout/list1"/>
    <dgm:cxn modelId="{553CAA25-261B-4C7C-B84A-30A2E20BA821}" type="presParOf" srcId="{02E44F1C-50CD-424D-B015-D1C32A6656EA}" destId="{F5B63F66-3A82-4FDE-A2D7-1C975BE65B53}" srcOrd="2" destOrd="0" presId="urn:microsoft.com/office/officeart/2005/8/layout/list1"/>
    <dgm:cxn modelId="{F3D0A4F5-FC2C-43C8-A1CB-6B0AE8EE4A9F}" type="presParOf" srcId="{02E44F1C-50CD-424D-B015-D1C32A6656EA}" destId="{286839CD-396B-40A1-813E-AA226A7AD092}" srcOrd="3" destOrd="0" presId="urn:microsoft.com/office/officeart/2005/8/layout/list1"/>
    <dgm:cxn modelId="{B0442F56-842D-4089-9090-98FEB3A67D2D}" type="presParOf" srcId="{02E44F1C-50CD-424D-B015-D1C32A6656EA}" destId="{FD647841-2AEC-42A5-A630-6F22D415E2EF}" srcOrd="4" destOrd="0" presId="urn:microsoft.com/office/officeart/2005/8/layout/list1"/>
    <dgm:cxn modelId="{2502E62E-6C71-4311-A42C-39611FC28CF2}" type="presParOf" srcId="{FD647841-2AEC-42A5-A630-6F22D415E2EF}" destId="{EE57D207-D623-4D0D-86D8-8202208F40E1}" srcOrd="0" destOrd="0" presId="urn:microsoft.com/office/officeart/2005/8/layout/list1"/>
    <dgm:cxn modelId="{B4A868D6-FE2C-4C36-9784-1C818B1A7232}" type="presParOf" srcId="{FD647841-2AEC-42A5-A630-6F22D415E2EF}" destId="{9D69B86F-5B1E-4EF3-9538-ADAB59B333EB}" srcOrd="1" destOrd="0" presId="urn:microsoft.com/office/officeart/2005/8/layout/list1"/>
    <dgm:cxn modelId="{2FC88AE5-17E2-4DF0-BC32-53D1D2258511}" type="presParOf" srcId="{02E44F1C-50CD-424D-B015-D1C32A6656EA}" destId="{070965B8-A048-4DB1-AAEC-553D985C9B7A}" srcOrd="5" destOrd="0" presId="urn:microsoft.com/office/officeart/2005/8/layout/list1"/>
    <dgm:cxn modelId="{A9C07EF1-18C0-4E03-8239-401AC0A7CBE0}" type="presParOf" srcId="{02E44F1C-50CD-424D-B015-D1C32A6656EA}" destId="{C8B86308-F178-47C9-B651-3FA915CE0767}" srcOrd="6" destOrd="0" presId="urn:microsoft.com/office/officeart/2005/8/layout/list1"/>
    <dgm:cxn modelId="{D608CBCA-000C-4A7C-B931-9B3F5D1F0663}" type="presParOf" srcId="{02E44F1C-50CD-424D-B015-D1C32A6656EA}" destId="{DA86B306-A398-4D62-975F-3BCCB9D216E2}" srcOrd="7" destOrd="0" presId="urn:microsoft.com/office/officeart/2005/8/layout/list1"/>
    <dgm:cxn modelId="{0E927703-50F7-4D2A-9286-FE08C40802A6}" type="presParOf" srcId="{02E44F1C-50CD-424D-B015-D1C32A6656EA}" destId="{4117FA52-BD0F-469E-836E-621531A07CC1}" srcOrd="8" destOrd="0" presId="urn:microsoft.com/office/officeart/2005/8/layout/list1"/>
    <dgm:cxn modelId="{3B9F7EBF-F835-4FAE-9F1F-E880657F5475}" type="presParOf" srcId="{4117FA52-BD0F-469E-836E-621531A07CC1}" destId="{8A2E3E82-D1F8-43F4-9CF2-17D386D04CC1}" srcOrd="0" destOrd="0" presId="urn:microsoft.com/office/officeart/2005/8/layout/list1"/>
    <dgm:cxn modelId="{60DE8230-D9EC-4A23-A943-0AE3A6238479}" type="presParOf" srcId="{4117FA52-BD0F-469E-836E-621531A07CC1}" destId="{59A17F21-C6D5-4E57-98E4-DC645803A82F}" srcOrd="1" destOrd="0" presId="urn:microsoft.com/office/officeart/2005/8/layout/list1"/>
    <dgm:cxn modelId="{16881981-057A-4AF0-8DA2-4BC46F70EF19}" type="presParOf" srcId="{02E44F1C-50CD-424D-B015-D1C32A6656EA}" destId="{049AC394-DDBD-4953-AF4A-DEEC5FDB1500}" srcOrd="9" destOrd="0" presId="urn:microsoft.com/office/officeart/2005/8/layout/list1"/>
    <dgm:cxn modelId="{EE4942C0-82FB-4954-87CA-8ACC7E40DE1A}" type="presParOf" srcId="{02E44F1C-50CD-424D-B015-D1C32A6656EA}" destId="{6B69432E-6E5E-4249-A3A9-2B0DCDA0315A}" srcOrd="10"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pt>
  </dgm:ptLst>
  <dgm:cxnLst>
    <dgm:cxn modelId="{D7318701-E0B1-471F-84A2-2FBE18739604}" type="presOf" srcId="{13A7F6C0-75F0-4D29-8B64-64ECD5E7AB02}" destId="{9E18A122-0ECA-4A42-A971-89DF48F6FE1B}"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24351E5D-DEA7-4C64-9B7E-B5DE1BD79A4A}" type="presOf" srcId="{0861C690-3F6C-4183-9E4A-EAE7A91CEE71}" destId="{7D7759C8-F61F-41F9-9903-DE9AD1AD9070}" srcOrd="0" destOrd="0" presId="urn:microsoft.com/office/officeart/2005/8/layout/hProcess9"/>
    <dgm:cxn modelId="{CA9C5046-15A7-48E2-8447-B1973FE86B43}" type="presOf" srcId="{D0EC1D43-B54D-43B9-86CB-E8F6112554C1}" destId="{ADA18083-85B5-48DC-BE71-5A78FE501EAA}"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0ED18E83-8B7B-414C-BDF7-64D8F0D5771F}" srcId="{0861C690-3F6C-4183-9E4A-EAE7A91CEE71}" destId="{13A7F6C0-75F0-4D29-8B64-64ECD5E7AB02}" srcOrd="3" destOrd="0" parTransId="{6C12BD19-9DF4-49C2-A570-8355ECF39180}" sibTransId="{206BE26B-0281-477B-8DDE-390361A2CFA3}"/>
    <dgm:cxn modelId="{98C3C58A-B8AF-42FE-8FE5-4D8C9733FABD}" srcId="{0861C690-3F6C-4183-9E4A-EAE7A91CEE71}" destId="{3A1C9CB2-0247-4F2C-95D5-7F8D276E8413}" srcOrd="4" destOrd="0" parTransId="{10EB6788-8F1E-4343-95A7-6582FB366FF2}" sibTransId="{DA53E5BF-39C0-448A-9628-32F901F97709}"/>
    <dgm:cxn modelId="{2926FFE6-54CB-484F-BE08-D2F76C320EA7}" type="presOf" srcId="{46261DA7-B5E5-4538-9A1D-2D830D1A7367}" destId="{54CFA4EE-E04E-4215-8F09-21618A7449C4}"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B03E76-C70D-4FEB-B25F-BBFACC5078A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3A23AED1-1DAA-4467-9E7F-B612505E38EE}">
      <dgm:prSet phldrT="[テキスト]" custT="1"/>
      <dgm:spPr/>
      <dgm:t>
        <a:bodyPr/>
        <a:lstStyle/>
        <a:p>
          <a:r>
            <a:rPr kumimoji="1" lang="ja-JP" altLang="en-US" sz="1400" spc="-150" dirty="0">
              <a:latin typeface="UD デジタル 教科書体 NK-R" panose="02020400000000000000" pitchFamily="18" charset="-128"/>
              <a:ea typeface="UD デジタル 教科書体 NK-R" panose="02020400000000000000" pitchFamily="18" charset="-128"/>
            </a:rPr>
            <a:t>ハローワーク</a:t>
          </a:r>
        </a:p>
      </dgm:t>
    </dgm:pt>
    <dgm:pt modelId="{76155FDE-10E4-4BE1-948E-E6159B2568D7}" type="parTrans" cxnId="{C6E1290A-D998-489C-AE56-36E9FD439C92}">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E9F2679-BA99-451C-9262-24B7120B4EB2}" type="sibTrans" cxnId="{C6E1290A-D998-489C-AE56-36E9FD439C92}">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212CAAC0-019D-4660-BC99-4000C106DBE8}">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求職登録情報と求人情報のマッチング</a:t>
          </a:r>
        </a:p>
      </dgm:t>
    </dgm:pt>
    <dgm:pt modelId="{CFD6955E-9B76-4F08-A9AF-4D5B32782306}" type="parTrans" cxnId="{9A069162-A29E-4FB9-A159-4B955B842458}">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3290E6A-031E-4A42-A21B-7CEBF16A467A}" type="sibTrans" cxnId="{9A069162-A29E-4FB9-A159-4B955B842458}">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FE5232B-4885-4DED-AC4B-DFB281300EF6}">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就労移行支援事業所等は、ハローワーク担当者に「障害のある人の情報」を分かりやすく且つ簡潔に伝達することが重要。</a:t>
          </a:r>
        </a:p>
      </dgm:t>
    </dgm:pt>
    <dgm:pt modelId="{974F8DD0-7984-4BBA-9ACB-8E372A11037F}" type="parTrans" cxnId="{5475E4B2-F49D-4D64-BED7-8BD0A65F59DA}">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28CAA83C-B7BE-4AB3-A2D3-C9E53956592B}" type="sibTrans" cxnId="{5475E4B2-F49D-4D64-BED7-8BD0A65F59DA}">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5F3FD727-1030-45A9-AC56-83E43FBFC3E1}">
      <dgm:prSet phldrT="[テキスト]" custT="1"/>
      <dgm:spPr/>
      <dgm: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企業面接</a:t>
          </a:r>
        </a:p>
      </dgm:t>
    </dgm:pt>
    <dgm:pt modelId="{C0A22DA5-3884-4BE7-B789-98792D32F2DE}" type="parTrans" cxnId="{0F0A3763-3723-4411-A57A-98760C722D8F}">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882C2EA6-9191-4755-84C1-4FFD7A49E048}" type="sibTrans" cxnId="{0F0A3763-3723-4411-A57A-98760C722D8F}">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D1FA1C0-13FB-4ADF-84C5-CE8C0321DB63}">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本人及び支援機関は、企業に対して「働く意欲」「何ができて、どのような配慮が必要か」について丁寧に伝える。</a:t>
          </a:r>
        </a:p>
      </dgm:t>
    </dgm:pt>
    <dgm:pt modelId="{B725AC17-1E56-4754-8E4B-C22EC85BB507}" type="parTrans" cxnId="{0201E3E9-A2A0-4EAF-99F3-D70800D5E1DC}">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5C1BB19E-CB89-4220-9448-55027649A528}" type="sibTrans" cxnId="{0201E3E9-A2A0-4EAF-99F3-D70800D5E1DC}">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1FCB841B-22B1-4623-ADBF-2B3CDE1F9767}">
      <dgm:prSet phldrT="[テキスト]" custT="1"/>
      <dgm:spPr/>
      <dgm: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実　習</a:t>
          </a:r>
        </a:p>
      </dgm:t>
    </dgm:pt>
    <dgm:pt modelId="{95E86216-6049-45FC-80D8-F28F5FC9AABB}" type="parTrans" cxnId="{09D92287-6D19-40AB-9AC3-C90D590A1AD2}">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E7DCABF-FA54-4389-BF27-95E7A6414229}" type="sibTrans" cxnId="{09D92287-6D19-40AB-9AC3-C90D590A1AD2}">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F5D0E701-70F6-4152-A867-B97271CA0005}">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職場実習、トライアル雇用等を通してマッチングを確認する。</a:t>
          </a:r>
        </a:p>
      </dgm:t>
    </dgm:pt>
    <dgm:pt modelId="{891D5AD6-BE9F-4332-99CB-6A7097FDBE5E}" type="parTrans" cxnId="{2EF906FB-867F-4347-BDC4-18CF7C03814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C442C22-61A9-450E-B87E-43349D28DA99}" type="sibTrans" cxnId="{2EF906FB-867F-4347-BDC4-18CF7C03814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075B020-1F30-46D8-A455-ED21448D7420}">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併せて、支援機関はどの様な支援ができるのかを伝えることが重要。</a:t>
          </a:r>
        </a:p>
      </dgm:t>
    </dgm:pt>
    <dgm:pt modelId="{51E893FA-16F0-4B37-9B86-5376E7F63C01}" type="parTrans" cxnId="{C87B0E1C-2A59-4DA2-98FA-BF8F5E4A7BE0}">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B5526DEC-3614-4D19-86CA-DDFEA3C79E97}" type="sibTrans" cxnId="{C87B0E1C-2A59-4DA2-98FA-BF8F5E4A7BE0}">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1EDEC2C3-8EE0-4927-AB64-72FD282E3BB8}">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実習を通してアセスメントを行い、それを採用責任者、現場担当者等に伝えるのが職場適応支援者の重要な役割でもある。</a:t>
          </a:r>
        </a:p>
      </dgm:t>
    </dgm:pt>
    <dgm:pt modelId="{7A0DB88A-9913-4C79-AF24-0F0BAA03ABFA}" type="parTrans" cxnId="{64FFF70B-506C-448C-9C85-6ABD302AD2C4}">
      <dgm:prSet/>
      <dgm:spPr/>
      <dgm:t>
        <a:bodyPr/>
        <a:lstStyle/>
        <a:p>
          <a:endParaRPr kumimoji="1" lang="ja-JP" altLang="en-US" sz="1200"/>
        </a:p>
      </dgm:t>
    </dgm:pt>
    <dgm:pt modelId="{E0DF04D0-3C25-4659-B875-207829667CE6}" type="sibTrans" cxnId="{64FFF70B-506C-448C-9C85-6ABD302AD2C4}">
      <dgm:prSet/>
      <dgm:spPr/>
      <dgm:t>
        <a:bodyPr/>
        <a:lstStyle/>
        <a:p>
          <a:endParaRPr kumimoji="1" lang="ja-JP" altLang="en-US" sz="1200"/>
        </a:p>
      </dgm:t>
    </dgm:pt>
    <dgm:pt modelId="{CEBB3705-F74F-40DC-9B0C-0881CE4ECCD2}" type="pres">
      <dgm:prSet presAssocID="{B8B03E76-C70D-4FEB-B25F-BBFACC5078A8}" presName="linearFlow" presStyleCnt="0">
        <dgm:presLayoutVars>
          <dgm:dir/>
          <dgm:animLvl val="lvl"/>
          <dgm:resizeHandles val="exact"/>
        </dgm:presLayoutVars>
      </dgm:prSet>
      <dgm:spPr/>
    </dgm:pt>
    <dgm:pt modelId="{0A036834-F5CA-47FB-BA24-4CC4F950E76F}" type="pres">
      <dgm:prSet presAssocID="{3A23AED1-1DAA-4467-9E7F-B612505E38EE}" presName="composite" presStyleCnt="0"/>
      <dgm:spPr/>
    </dgm:pt>
    <dgm:pt modelId="{A3454C7D-CA8C-4BD6-8DAB-2F0C3795FD58}" type="pres">
      <dgm:prSet presAssocID="{3A23AED1-1DAA-4467-9E7F-B612505E38EE}" presName="parentText" presStyleLbl="alignNode1" presStyleIdx="0" presStyleCnt="3">
        <dgm:presLayoutVars>
          <dgm:chMax val="1"/>
          <dgm:bulletEnabled val="1"/>
        </dgm:presLayoutVars>
      </dgm:prSet>
      <dgm:spPr/>
    </dgm:pt>
    <dgm:pt modelId="{FF620BC4-0AB2-46F1-8C0C-48E4422566F4}" type="pres">
      <dgm:prSet presAssocID="{3A23AED1-1DAA-4467-9E7F-B612505E38EE}" presName="descendantText" presStyleLbl="alignAcc1" presStyleIdx="0" presStyleCnt="3">
        <dgm:presLayoutVars>
          <dgm:bulletEnabled val="1"/>
        </dgm:presLayoutVars>
      </dgm:prSet>
      <dgm:spPr/>
    </dgm:pt>
    <dgm:pt modelId="{C223F7EF-EF99-4BF5-8CBC-41DF996B3509}" type="pres">
      <dgm:prSet presAssocID="{DE9F2679-BA99-451C-9262-24B7120B4EB2}" presName="sp" presStyleCnt="0"/>
      <dgm:spPr/>
    </dgm:pt>
    <dgm:pt modelId="{C1B69985-7315-4359-A818-E9704D342EE2}" type="pres">
      <dgm:prSet presAssocID="{5F3FD727-1030-45A9-AC56-83E43FBFC3E1}" presName="composite" presStyleCnt="0"/>
      <dgm:spPr/>
    </dgm:pt>
    <dgm:pt modelId="{F5A94E6F-7F6F-4DF9-BCBC-0344B9721344}" type="pres">
      <dgm:prSet presAssocID="{5F3FD727-1030-45A9-AC56-83E43FBFC3E1}" presName="parentText" presStyleLbl="alignNode1" presStyleIdx="1" presStyleCnt="3">
        <dgm:presLayoutVars>
          <dgm:chMax val="1"/>
          <dgm:bulletEnabled val="1"/>
        </dgm:presLayoutVars>
      </dgm:prSet>
      <dgm:spPr/>
    </dgm:pt>
    <dgm:pt modelId="{F4E2C9BB-F077-4D9D-9AE5-62E1478EB45D}" type="pres">
      <dgm:prSet presAssocID="{5F3FD727-1030-45A9-AC56-83E43FBFC3E1}" presName="descendantText" presStyleLbl="alignAcc1" presStyleIdx="1" presStyleCnt="3">
        <dgm:presLayoutVars>
          <dgm:bulletEnabled val="1"/>
        </dgm:presLayoutVars>
      </dgm:prSet>
      <dgm:spPr/>
    </dgm:pt>
    <dgm:pt modelId="{0549C32C-85DB-48F1-BDF1-9315D389CB6E}" type="pres">
      <dgm:prSet presAssocID="{882C2EA6-9191-4755-84C1-4FFD7A49E048}" presName="sp" presStyleCnt="0"/>
      <dgm:spPr/>
    </dgm:pt>
    <dgm:pt modelId="{96471DD8-EF22-446C-8CE7-E410FC28B838}" type="pres">
      <dgm:prSet presAssocID="{1FCB841B-22B1-4623-ADBF-2B3CDE1F9767}" presName="composite" presStyleCnt="0"/>
      <dgm:spPr/>
    </dgm:pt>
    <dgm:pt modelId="{CCAC512F-4E17-4AB6-92E8-7A4F358DC416}" type="pres">
      <dgm:prSet presAssocID="{1FCB841B-22B1-4623-ADBF-2B3CDE1F9767}" presName="parentText" presStyleLbl="alignNode1" presStyleIdx="2" presStyleCnt="3">
        <dgm:presLayoutVars>
          <dgm:chMax val="1"/>
          <dgm:bulletEnabled val="1"/>
        </dgm:presLayoutVars>
      </dgm:prSet>
      <dgm:spPr/>
    </dgm:pt>
    <dgm:pt modelId="{A330C55B-7741-43E9-B510-4BA10E71D1DE}" type="pres">
      <dgm:prSet presAssocID="{1FCB841B-22B1-4623-ADBF-2B3CDE1F9767}" presName="descendantText" presStyleLbl="alignAcc1" presStyleIdx="2" presStyleCnt="3">
        <dgm:presLayoutVars>
          <dgm:bulletEnabled val="1"/>
        </dgm:presLayoutVars>
      </dgm:prSet>
      <dgm:spPr/>
    </dgm:pt>
  </dgm:ptLst>
  <dgm:cxnLst>
    <dgm:cxn modelId="{BB689907-202C-45AD-B3A2-CDFC6BC6D3FC}" type="presOf" srcId="{F5D0E701-70F6-4152-A867-B97271CA0005}" destId="{A330C55B-7741-43E9-B510-4BA10E71D1DE}" srcOrd="0" destOrd="0" presId="urn:microsoft.com/office/officeart/2005/8/layout/chevron2"/>
    <dgm:cxn modelId="{C6E1290A-D998-489C-AE56-36E9FD439C92}" srcId="{B8B03E76-C70D-4FEB-B25F-BBFACC5078A8}" destId="{3A23AED1-1DAA-4467-9E7F-B612505E38EE}" srcOrd="0" destOrd="0" parTransId="{76155FDE-10E4-4BE1-948E-E6159B2568D7}" sibTransId="{DE9F2679-BA99-451C-9262-24B7120B4EB2}"/>
    <dgm:cxn modelId="{64FFF70B-506C-448C-9C85-6ABD302AD2C4}" srcId="{1FCB841B-22B1-4623-ADBF-2B3CDE1F9767}" destId="{1EDEC2C3-8EE0-4927-AB64-72FD282E3BB8}" srcOrd="1" destOrd="0" parTransId="{7A0DB88A-9913-4C79-AF24-0F0BAA03ABFA}" sibTransId="{E0DF04D0-3C25-4659-B875-207829667CE6}"/>
    <dgm:cxn modelId="{C87B0E1C-2A59-4DA2-98FA-BF8F5E4A7BE0}" srcId="{5F3FD727-1030-45A9-AC56-83E43FBFC3E1}" destId="{0075B020-1F30-46D8-A455-ED21448D7420}" srcOrd="1" destOrd="0" parTransId="{51E893FA-16F0-4B37-9B86-5376E7F63C01}" sibTransId="{B5526DEC-3614-4D19-86CA-DDFEA3C79E97}"/>
    <dgm:cxn modelId="{5A9ACC27-A83C-4657-8CE6-63C70146E7CB}" type="presOf" srcId="{212CAAC0-019D-4660-BC99-4000C106DBE8}" destId="{FF620BC4-0AB2-46F1-8C0C-48E4422566F4}" srcOrd="0" destOrd="0" presId="urn:microsoft.com/office/officeart/2005/8/layout/chevron2"/>
    <dgm:cxn modelId="{A69B4D28-0210-4007-846C-9050EEC34299}" type="presOf" srcId="{5F3FD727-1030-45A9-AC56-83E43FBFC3E1}" destId="{F5A94E6F-7F6F-4DF9-BCBC-0344B9721344}" srcOrd="0" destOrd="0" presId="urn:microsoft.com/office/officeart/2005/8/layout/chevron2"/>
    <dgm:cxn modelId="{930B3D35-6D07-45AB-9EDC-09251BCF587D}" type="presOf" srcId="{9D1FA1C0-13FB-4ADF-84C5-CE8C0321DB63}" destId="{F4E2C9BB-F077-4D9D-9AE5-62E1478EB45D}" srcOrd="0" destOrd="0" presId="urn:microsoft.com/office/officeart/2005/8/layout/chevron2"/>
    <dgm:cxn modelId="{38D19436-2FAE-473F-A23A-37745A4C224E}" type="presOf" srcId="{0075B020-1F30-46D8-A455-ED21448D7420}" destId="{F4E2C9BB-F077-4D9D-9AE5-62E1478EB45D}" srcOrd="0" destOrd="1" presId="urn:microsoft.com/office/officeart/2005/8/layout/chevron2"/>
    <dgm:cxn modelId="{9A069162-A29E-4FB9-A159-4B955B842458}" srcId="{3A23AED1-1DAA-4467-9E7F-B612505E38EE}" destId="{212CAAC0-019D-4660-BC99-4000C106DBE8}" srcOrd="0" destOrd="0" parTransId="{CFD6955E-9B76-4F08-A9AF-4D5B32782306}" sibTransId="{43290E6A-031E-4A42-A21B-7CEBF16A467A}"/>
    <dgm:cxn modelId="{0F0A3763-3723-4411-A57A-98760C722D8F}" srcId="{B8B03E76-C70D-4FEB-B25F-BBFACC5078A8}" destId="{5F3FD727-1030-45A9-AC56-83E43FBFC3E1}" srcOrd="1" destOrd="0" parTransId="{C0A22DA5-3884-4BE7-B789-98792D32F2DE}" sibTransId="{882C2EA6-9191-4755-84C1-4FFD7A49E048}"/>
    <dgm:cxn modelId="{E5557C7A-DC14-45A0-8F6F-9CF7E0AA556E}" type="presOf" srcId="{3A23AED1-1DAA-4467-9E7F-B612505E38EE}" destId="{A3454C7D-CA8C-4BD6-8DAB-2F0C3795FD58}" srcOrd="0" destOrd="0" presId="urn:microsoft.com/office/officeart/2005/8/layout/chevron2"/>
    <dgm:cxn modelId="{0AE5A27D-25B8-4108-80E3-327D0944D647}" type="presOf" srcId="{B8B03E76-C70D-4FEB-B25F-BBFACC5078A8}" destId="{CEBB3705-F74F-40DC-9B0C-0881CE4ECCD2}" srcOrd="0" destOrd="0" presId="urn:microsoft.com/office/officeart/2005/8/layout/chevron2"/>
    <dgm:cxn modelId="{09D92287-6D19-40AB-9AC3-C90D590A1AD2}" srcId="{B8B03E76-C70D-4FEB-B25F-BBFACC5078A8}" destId="{1FCB841B-22B1-4623-ADBF-2B3CDE1F9767}" srcOrd="2" destOrd="0" parTransId="{95E86216-6049-45FC-80D8-F28F5FC9AABB}" sibTransId="{0E7DCABF-FA54-4389-BF27-95E7A6414229}"/>
    <dgm:cxn modelId="{0EADFA94-F398-4BD1-A9E1-0A0598D1AE65}" type="presOf" srcId="{1EDEC2C3-8EE0-4927-AB64-72FD282E3BB8}" destId="{A330C55B-7741-43E9-B510-4BA10E71D1DE}" srcOrd="0" destOrd="1" presId="urn:microsoft.com/office/officeart/2005/8/layout/chevron2"/>
    <dgm:cxn modelId="{1BD7989C-CC39-4132-9D84-A23828164D55}" type="presOf" srcId="{1FCB841B-22B1-4623-ADBF-2B3CDE1F9767}" destId="{CCAC512F-4E17-4AB6-92E8-7A4F358DC416}" srcOrd="0" destOrd="0" presId="urn:microsoft.com/office/officeart/2005/8/layout/chevron2"/>
    <dgm:cxn modelId="{A410359E-3061-4410-BAFF-80E1F9CBBDE9}" type="presOf" srcId="{DFE5232B-4885-4DED-AC4B-DFB281300EF6}" destId="{FF620BC4-0AB2-46F1-8C0C-48E4422566F4}" srcOrd="0" destOrd="1" presId="urn:microsoft.com/office/officeart/2005/8/layout/chevron2"/>
    <dgm:cxn modelId="{5475E4B2-F49D-4D64-BED7-8BD0A65F59DA}" srcId="{3A23AED1-1DAA-4467-9E7F-B612505E38EE}" destId="{DFE5232B-4885-4DED-AC4B-DFB281300EF6}" srcOrd="1" destOrd="0" parTransId="{974F8DD0-7984-4BBA-9ACB-8E372A11037F}" sibTransId="{28CAA83C-B7BE-4AB3-A2D3-C9E53956592B}"/>
    <dgm:cxn modelId="{0201E3E9-A2A0-4EAF-99F3-D70800D5E1DC}" srcId="{5F3FD727-1030-45A9-AC56-83E43FBFC3E1}" destId="{9D1FA1C0-13FB-4ADF-84C5-CE8C0321DB63}" srcOrd="0" destOrd="0" parTransId="{B725AC17-1E56-4754-8E4B-C22EC85BB507}" sibTransId="{5C1BB19E-CB89-4220-9448-55027649A528}"/>
    <dgm:cxn modelId="{2EF906FB-867F-4347-BDC4-18CF7C038145}" srcId="{1FCB841B-22B1-4623-ADBF-2B3CDE1F9767}" destId="{F5D0E701-70F6-4152-A867-B97271CA0005}" srcOrd="0" destOrd="0" parTransId="{891D5AD6-BE9F-4332-99CB-6A7097FDBE5E}" sibTransId="{9C442C22-61A9-450E-B87E-43349D28DA99}"/>
    <dgm:cxn modelId="{D68F27E9-2B0E-4EB8-B0F5-E6BB0929FB85}" type="presParOf" srcId="{CEBB3705-F74F-40DC-9B0C-0881CE4ECCD2}" destId="{0A036834-F5CA-47FB-BA24-4CC4F950E76F}" srcOrd="0" destOrd="0" presId="urn:microsoft.com/office/officeart/2005/8/layout/chevron2"/>
    <dgm:cxn modelId="{C805F197-3A8A-443E-8CAA-88F4F59A0DFF}" type="presParOf" srcId="{0A036834-F5CA-47FB-BA24-4CC4F950E76F}" destId="{A3454C7D-CA8C-4BD6-8DAB-2F0C3795FD58}" srcOrd="0" destOrd="0" presId="urn:microsoft.com/office/officeart/2005/8/layout/chevron2"/>
    <dgm:cxn modelId="{3639A468-EE9F-4285-977B-DAC3019DD80A}" type="presParOf" srcId="{0A036834-F5CA-47FB-BA24-4CC4F950E76F}" destId="{FF620BC4-0AB2-46F1-8C0C-48E4422566F4}" srcOrd="1" destOrd="0" presId="urn:microsoft.com/office/officeart/2005/8/layout/chevron2"/>
    <dgm:cxn modelId="{BDEF888F-C43D-43CE-9A04-44F68F66B93C}" type="presParOf" srcId="{CEBB3705-F74F-40DC-9B0C-0881CE4ECCD2}" destId="{C223F7EF-EF99-4BF5-8CBC-41DF996B3509}" srcOrd="1" destOrd="0" presId="urn:microsoft.com/office/officeart/2005/8/layout/chevron2"/>
    <dgm:cxn modelId="{53FBA0A6-9E09-4136-B7E2-24848A8A1495}" type="presParOf" srcId="{CEBB3705-F74F-40DC-9B0C-0881CE4ECCD2}" destId="{C1B69985-7315-4359-A818-E9704D342EE2}" srcOrd="2" destOrd="0" presId="urn:microsoft.com/office/officeart/2005/8/layout/chevron2"/>
    <dgm:cxn modelId="{8A7D5615-9893-437C-9D2F-DEC5FBFDC694}" type="presParOf" srcId="{C1B69985-7315-4359-A818-E9704D342EE2}" destId="{F5A94E6F-7F6F-4DF9-BCBC-0344B9721344}" srcOrd="0" destOrd="0" presId="urn:microsoft.com/office/officeart/2005/8/layout/chevron2"/>
    <dgm:cxn modelId="{B6EC1BFC-F413-43D9-A20C-B3713F8B0D98}" type="presParOf" srcId="{C1B69985-7315-4359-A818-E9704D342EE2}" destId="{F4E2C9BB-F077-4D9D-9AE5-62E1478EB45D}" srcOrd="1" destOrd="0" presId="urn:microsoft.com/office/officeart/2005/8/layout/chevron2"/>
    <dgm:cxn modelId="{5C1C9A35-72D7-451F-89B9-A5F09430C6DC}" type="presParOf" srcId="{CEBB3705-F74F-40DC-9B0C-0881CE4ECCD2}" destId="{0549C32C-85DB-48F1-BDF1-9315D389CB6E}" srcOrd="3" destOrd="0" presId="urn:microsoft.com/office/officeart/2005/8/layout/chevron2"/>
    <dgm:cxn modelId="{624B6577-F1BF-4D97-8CE3-10D7AE109CA2}" type="presParOf" srcId="{CEBB3705-F74F-40DC-9B0C-0881CE4ECCD2}" destId="{96471DD8-EF22-446C-8CE7-E410FC28B838}" srcOrd="4" destOrd="0" presId="urn:microsoft.com/office/officeart/2005/8/layout/chevron2"/>
    <dgm:cxn modelId="{B1843155-9374-4818-B97C-F9DBB09C8685}" type="presParOf" srcId="{96471DD8-EF22-446C-8CE7-E410FC28B838}" destId="{CCAC512F-4E17-4AB6-92E8-7A4F358DC416}" srcOrd="0" destOrd="0" presId="urn:microsoft.com/office/officeart/2005/8/layout/chevron2"/>
    <dgm:cxn modelId="{CFCCD55C-BA21-4F79-B007-F42E6881E831}" type="presParOf" srcId="{96471DD8-EF22-446C-8CE7-E410FC28B838}" destId="{A330C55B-7741-43E9-B510-4BA10E71D1DE}"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b="0" i="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i="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b="0" i="0" dirty="0">
              <a:solidFill>
                <a:schemeClr val="tx1"/>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b="1" dirty="0">
              <a:solidFill>
                <a:srgbClr val="FF0000"/>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b="1" spc="-150" dirty="0">
              <a:solidFill>
                <a:srgbClr val="FF0000"/>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pt>
  </dgm:ptLst>
  <dgm:cxnLst>
    <dgm:cxn modelId="{D7318701-E0B1-471F-84A2-2FBE18739604}" type="presOf" srcId="{13A7F6C0-75F0-4D29-8B64-64ECD5E7AB02}" destId="{9E18A122-0ECA-4A42-A971-89DF48F6FE1B}"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24351E5D-DEA7-4C64-9B7E-B5DE1BD79A4A}" type="presOf" srcId="{0861C690-3F6C-4183-9E4A-EAE7A91CEE71}" destId="{7D7759C8-F61F-41F9-9903-DE9AD1AD9070}" srcOrd="0" destOrd="0" presId="urn:microsoft.com/office/officeart/2005/8/layout/hProcess9"/>
    <dgm:cxn modelId="{CA9C5046-15A7-48E2-8447-B1973FE86B43}" type="presOf" srcId="{D0EC1D43-B54D-43B9-86CB-E8F6112554C1}" destId="{ADA18083-85B5-48DC-BE71-5A78FE501EAA}"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0ED18E83-8B7B-414C-BDF7-64D8F0D5771F}" srcId="{0861C690-3F6C-4183-9E4A-EAE7A91CEE71}" destId="{13A7F6C0-75F0-4D29-8B64-64ECD5E7AB02}" srcOrd="3" destOrd="0" parTransId="{6C12BD19-9DF4-49C2-A570-8355ECF39180}" sibTransId="{206BE26B-0281-477B-8DDE-390361A2CFA3}"/>
    <dgm:cxn modelId="{98C3C58A-B8AF-42FE-8FE5-4D8C9733FABD}" srcId="{0861C690-3F6C-4183-9E4A-EAE7A91CEE71}" destId="{3A1C9CB2-0247-4F2C-95D5-7F8D276E8413}" srcOrd="4" destOrd="0" parTransId="{10EB6788-8F1E-4343-95A7-6582FB366FF2}" sibTransId="{DA53E5BF-39C0-448A-9628-32F901F97709}"/>
    <dgm:cxn modelId="{2926FFE6-54CB-484F-BE08-D2F76C320EA7}" type="presOf" srcId="{46261DA7-B5E5-4538-9A1D-2D830D1A7367}" destId="{54CFA4EE-E04E-4215-8F09-21618A7449C4}"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94392D-F912-4015-A821-7E006E8C6C4E}" type="doc">
      <dgm:prSet loTypeId="urn:microsoft.com/office/officeart/2005/8/layout/lProcess2" loCatId="list" qsTypeId="urn:microsoft.com/office/officeart/2005/8/quickstyle/simple3" qsCatId="simple" csTypeId="urn:microsoft.com/office/officeart/2005/8/colors/accent5_2" csCatId="accent5" phldr="1"/>
      <dgm:spPr/>
      <dgm:t>
        <a:bodyPr/>
        <a:lstStyle/>
        <a:p>
          <a:endParaRPr kumimoji="1" lang="ja-JP" altLang="en-US"/>
        </a:p>
      </dgm:t>
    </dgm:pt>
    <dgm:pt modelId="{54BE14DB-7584-4E24-9746-EF2ED2C88E4E}">
      <dgm:prSet phldrT="[テキスト]" custT="1"/>
      <dgm:spPr/>
      <dgm:t>
        <a:bodyPr anchor="ctr"/>
        <a:lstStyle/>
        <a:p>
          <a:r>
            <a:rPr kumimoji="1" lang="ja-JP" altLang="en-US" sz="1200" b="0" u="sng" dirty="0">
              <a:latin typeface="UD デジタル 教科書体 NK-R" panose="02020400000000000000" pitchFamily="18" charset="-128"/>
              <a:ea typeface="UD デジタル 教科書体 NK-R" panose="02020400000000000000" pitchFamily="18" charset="-128"/>
            </a:rPr>
            <a:t>準備期</a:t>
          </a:r>
        </a:p>
      </dgm:t>
    </dgm:pt>
    <dgm:pt modelId="{08B2BF9B-D97F-4CC6-9363-7E05D3293FB1}" type="parTrans" cxnId="{AC167582-6459-41D1-BC49-F29D7BCB58A9}">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5673107E-2D6D-4B87-B668-6B263E2CE855}" type="sibTrans" cxnId="{AC167582-6459-41D1-BC49-F29D7BCB58A9}">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5F8F97C-689E-41C6-A347-BB259B816F34}">
      <dgm:prSet phldrT="[テキスト]"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インテーク</a:t>
          </a:r>
          <a:endParaRPr kumimoji="1" lang="en-US" altLang="ja-JP" sz="1000" b="0" dirty="0">
            <a:latin typeface="UD デジタル 教科書体 NK-R" panose="02020400000000000000" pitchFamily="18" charset="-128"/>
            <a:ea typeface="UD デジタル 教科書体 NK-R" panose="02020400000000000000" pitchFamily="18" charset="-128"/>
          </a:endParaRPr>
        </a:p>
      </dgm:t>
    </dgm:pt>
    <dgm:pt modelId="{997CD2D1-C94F-4336-995F-D5CCF1015D11}" type="parTrans" cxnId="{60362781-4720-432C-8851-1FCA2476EF90}">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48FEC45-D0C4-4522-BE27-105C5F710DA5}" type="sibTrans" cxnId="{60362781-4720-432C-8851-1FCA2476EF90}">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7DF9D61E-C4E4-4640-AA4C-DC2B9010357A}">
      <dgm:prSet phldrT="[テキスト]" custT="1"/>
      <dgm:spPr/>
      <dgm:t>
        <a:bodyPr/>
        <a:lstStyle/>
        <a:p>
          <a:r>
            <a:rPr kumimoji="1" lang="ja-JP" altLang="en-US" sz="1000" b="0">
              <a:latin typeface="UD デジタル 教科書体 NK-R" panose="02020400000000000000" pitchFamily="18" charset="-128"/>
              <a:ea typeface="UD デジタル 教科書体 NK-R" panose="02020400000000000000" pitchFamily="18" charset="-128"/>
            </a:rPr>
            <a:t>障害のある人の　　　　　アセスメント</a:t>
          </a:r>
          <a:endParaRPr kumimoji="1" lang="ja-JP" altLang="en-US" sz="1000" b="0" dirty="0">
            <a:latin typeface="UD デジタル 教科書体 NK-R" panose="02020400000000000000" pitchFamily="18" charset="-128"/>
            <a:ea typeface="UD デジタル 教科書体 NK-R" panose="02020400000000000000" pitchFamily="18" charset="-128"/>
          </a:endParaRPr>
        </a:p>
      </dgm:t>
    </dgm:pt>
    <dgm:pt modelId="{C021F474-0470-4AA1-825D-EEA6756A4A44}" type="parTrans" cxnId="{AD8C5D33-B7E1-42C2-986F-78C45ACD4DC1}">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509E2BF8-15BD-473D-A28E-6468AFEDEEF2}" type="sibTrans" cxnId="{AD8C5D33-B7E1-42C2-986F-78C45ACD4DC1}">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7796DFAB-6FBD-4A48-A53B-70812B0C26EA}">
      <dgm:prSet phldrT="[テキスト]" custT="1"/>
      <dgm:spPr/>
      <dgm:t>
        <a:bodyPr anchor="ctr"/>
        <a:lstStyle/>
        <a:p>
          <a:r>
            <a:rPr kumimoji="1" lang="ja-JP" altLang="en-US" sz="1200" b="0" u="sng" dirty="0">
              <a:latin typeface="UD デジタル 教科書体 NK-R" panose="02020400000000000000" pitchFamily="18" charset="-128"/>
              <a:ea typeface="UD デジタル 教科書体 NK-R" panose="02020400000000000000" pitchFamily="18" charset="-128"/>
            </a:rPr>
            <a:t>集中支援期</a:t>
          </a:r>
        </a:p>
      </dgm:t>
    </dgm:pt>
    <dgm:pt modelId="{B6C5F350-4693-4235-A213-9C74088EB06D}" type="parTrans" cxnId="{418995EC-A767-4784-ADF1-62AA291FD2FD}">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DA3611F-4E33-4416-A1A8-BB0291F4C26B}" type="sibTrans" cxnId="{418995EC-A767-4784-ADF1-62AA291FD2FD}">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F390C289-8327-482A-A818-7219FE8FA495}">
      <dgm:prSet phldrT="[テキスト]" custT="1"/>
      <dgm:spPr/>
      <dgm:t>
        <a:bodyPr/>
        <a:lstStyle/>
        <a:p>
          <a:r>
            <a:rPr kumimoji="1" lang="ja-JP" altLang="en-US" sz="1000" b="0">
              <a:latin typeface="UD デジタル 教科書体 NK-R" panose="02020400000000000000" pitchFamily="18" charset="-128"/>
              <a:ea typeface="UD デジタル 教科書体 NK-R" panose="02020400000000000000" pitchFamily="18" charset="-128"/>
            </a:rPr>
            <a:t>仕事の自立支援</a:t>
          </a:r>
          <a:endParaRPr kumimoji="1" lang="ja-JP" altLang="en-US" sz="1000" b="0" dirty="0">
            <a:latin typeface="UD デジタル 教科書体 NK-R" panose="02020400000000000000" pitchFamily="18" charset="-128"/>
            <a:ea typeface="UD デジタル 教科書体 NK-R" panose="02020400000000000000" pitchFamily="18" charset="-128"/>
          </a:endParaRPr>
        </a:p>
      </dgm:t>
    </dgm:pt>
    <dgm:pt modelId="{2D449291-6CB0-49D8-B616-BE64E08B5E96}" type="parTrans" cxnId="{E17C1FB9-BDB9-4321-AE9F-10418C036475}">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FEF77259-2820-4FB2-8146-747F4B4305DA}" type="sibTrans" cxnId="{E17C1FB9-BDB9-4321-AE9F-10418C036475}">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E346CB51-4ED6-4F41-AD4B-20D5C6001A41}">
      <dgm:prSet phldrT="[テキスト]"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コミュニケーション　　の支援</a:t>
          </a:r>
        </a:p>
      </dgm:t>
    </dgm:pt>
    <dgm:pt modelId="{52A2D5B0-2204-4C29-BF4E-CC1BD81EC8E3}" type="parTrans" cxnId="{A6EA5DCD-8DCF-4CC0-9DE5-E0CA1D080C1E}">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C709DD73-A014-4114-B698-708ACA732F3C}" type="sibTrans" cxnId="{A6EA5DCD-8DCF-4CC0-9DE5-E0CA1D080C1E}">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792D5405-82A9-4D48-B954-207A503EE78D}">
      <dgm:prSet phldrT="[テキスト]" custT="1"/>
      <dgm:spPr/>
      <dgm:t>
        <a:bodyPr anchor="ctr"/>
        <a:lstStyle/>
        <a:p>
          <a:r>
            <a:rPr kumimoji="1" lang="ja-JP" altLang="en-US" sz="1200" b="0" u="sng" dirty="0">
              <a:latin typeface="UD デジタル 教科書体 NK-R" panose="02020400000000000000" pitchFamily="18" charset="-128"/>
              <a:ea typeface="UD デジタル 教科書体 NK-R" panose="02020400000000000000" pitchFamily="18" charset="-128"/>
            </a:rPr>
            <a:t>フェイディング期</a:t>
          </a:r>
        </a:p>
      </dgm:t>
    </dgm:pt>
    <dgm:pt modelId="{F906CA90-D686-48EF-AF3D-FF4CB05F7DB3}" type="parTrans" cxnId="{9C5886DB-D3EF-46E8-A758-72A1A2497DE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4CF21C6B-67A7-45E6-9BD7-D747CB324B4E}" type="sibTrans" cxnId="{9C5886DB-D3EF-46E8-A758-72A1A2497DE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47720799-26AA-4191-A630-54A0910C4850}">
      <dgm:prSet phldrT="[テキスト]" custT="1"/>
      <dgm:spPr/>
      <dgm:t>
        <a:bodyPr/>
        <a:lstStyle/>
        <a:p>
          <a:r>
            <a:rPr kumimoji="1" lang="ja-JP" altLang="en-US" sz="900" b="0" dirty="0">
              <a:latin typeface="UD デジタル 教科書体 NK-R" panose="02020400000000000000" pitchFamily="18" charset="-128"/>
              <a:ea typeface="UD デジタル 教科書体 NK-R" panose="02020400000000000000" pitchFamily="18" charset="-128"/>
            </a:rPr>
            <a:t>自尊心や自己達成感の把握</a:t>
          </a:r>
        </a:p>
      </dgm:t>
    </dgm:pt>
    <dgm:pt modelId="{618D2683-07FF-4066-8F7C-288DD4799428}" type="parTrans" cxnId="{7CA3C1CD-346C-479F-8ABD-AFBDBF284181}">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4D09452-925B-494D-B6BC-6D1CDA0548F1}" type="sibTrans" cxnId="{7CA3C1CD-346C-479F-8ABD-AFBDBF284181}">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0DD4975-D631-4795-970F-D5037BC521CC}">
      <dgm:prSet phldrT="[テキスト]"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リスク要因の把握</a:t>
          </a:r>
        </a:p>
      </dgm:t>
    </dgm:pt>
    <dgm:pt modelId="{CDB15F63-FC83-49E6-89C3-4460C1B9F8B9}" type="parTrans" cxnId="{3C9C95C2-3431-4D8D-A7F5-1C2FB498792E}">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4AEB1634-6A87-481D-95F0-EE0089C41F97}" type="sibTrans" cxnId="{3C9C95C2-3431-4D8D-A7F5-1C2FB498792E}">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B595540-60D4-4B60-B17F-EC487381A374}">
      <dgm:prSet custT="1"/>
      <dgm:spPr/>
      <dgm:t>
        <a:bodyPr anchor="ctr"/>
        <a:lstStyle/>
        <a:p>
          <a:r>
            <a:rPr kumimoji="1" lang="ja-JP" altLang="en-US" sz="1200" b="0" u="sng" dirty="0">
              <a:latin typeface="UD デジタル 教科書体 NK-R" panose="02020400000000000000" pitchFamily="18" charset="-128"/>
              <a:ea typeface="UD デジタル 教科書体 NK-R" panose="02020400000000000000" pitchFamily="18" charset="-128"/>
            </a:rPr>
            <a:t>定着支援期</a:t>
          </a:r>
        </a:p>
      </dgm:t>
    </dgm:pt>
    <dgm:pt modelId="{37DD41F6-D2B3-4AD8-A488-32E258E7DB68}" type="parTrans" cxnId="{FC75F012-3AAA-43A5-AE7C-7BC1A4E03CF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CD4AD52C-3D57-4D52-9DB4-28630F95F06B}" type="sibTrans" cxnId="{FC75F012-3AAA-43A5-AE7C-7BC1A4E03CF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4D84C4A4-5450-4683-A0CF-05956351E9D8}">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定期的な状況把握</a:t>
          </a:r>
        </a:p>
      </dgm:t>
    </dgm:pt>
    <dgm:pt modelId="{8460BCF0-025E-4CE9-BE1A-5247C867D19F}" type="parTrans" cxnId="{7D0FC619-9996-48EA-8058-7ACAD30044B6}">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7C8EC45D-6CC5-4174-94CC-EA522B6806DF}" type="sibTrans" cxnId="{7D0FC619-9996-48EA-8058-7ACAD30044B6}">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2273117D-7CE3-49F2-BE08-C97B714FE0DE}">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問題解決のため　　の再介入</a:t>
          </a:r>
        </a:p>
      </dgm:t>
    </dgm:pt>
    <dgm:pt modelId="{FEBB8C7C-B151-4223-9463-22F202E026EE}" type="parTrans" cxnId="{ABB55D31-A312-40A6-BA27-C500FE82256E}">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F3477FF9-011C-45F1-A5D4-7B94A0336759}" type="sibTrans" cxnId="{ABB55D31-A312-40A6-BA27-C500FE82256E}">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8B716D2D-6DD2-4A3B-A825-B28DBAA9757B}">
      <dgm:prSet custT="1"/>
      <dgm:spPr/>
      <dgm:t>
        <a:bodyPr/>
        <a:lstStyle/>
        <a:p>
          <a:r>
            <a:rPr kumimoji="1" lang="ja-JP" altLang="en-US" sz="1000" b="0">
              <a:latin typeface="UD デジタル 教科書体 NK-R" panose="02020400000000000000" pitchFamily="18" charset="-128"/>
              <a:ea typeface="UD デジタル 教科書体 NK-R" panose="02020400000000000000" pitchFamily="18" charset="-128"/>
            </a:rPr>
            <a:t>職場のアセスメント</a:t>
          </a:r>
          <a:endParaRPr kumimoji="1" lang="en-US" altLang="ja-JP" sz="1000" b="0" dirty="0">
            <a:latin typeface="UD デジタル 教科書体 NK-R" panose="02020400000000000000" pitchFamily="18" charset="-128"/>
            <a:ea typeface="UD デジタル 教科書体 NK-R" panose="02020400000000000000" pitchFamily="18" charset="-128"/>
          </a:endParaRPr>
        </a:p>
      </dgm:t>
    </dgm:pt>
    <dgm:pt modelId="{190B299B-EEB0-4C7C-A4BF-90DC7795B16B}" type="parTrans" cxnId="{855F2CE6-15F2-447E-9410-74B588E07854}">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D9E4A7AC-FAF5-4013-B0C4-039D93BD58FD}" type="sibTrans" cxnId="{855F2CE6-15F2-447E-9410-74B588E07854}">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CFF65BEE-4D33-46C0-9B14-9DAACCBE3BBD}">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ジョブマッチング</a:t>
          </a:r>
        </a:p>
      </dgm:t>
    </dgm:pt>
    <dgm:pt modelId="{7097C916-1E50-4C61-8F5C-0B42888D734B}" type="parTrans" cxnId="{8E652EE3-336C-40A9-8140-5F96C67D1FD3}">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9C1A276F-FD59-4937-AA0D-91A059D09BED}" type="sibTrans" cxnId="{8E652EE3-336C-40A9-8140-5F96C67D1FD3}">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BD3E924-CE00-4723-975C-4C4F78553B38}">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支援計画の作成</a:t>
          </a:r>
        </a:p>
      </dgm:t>
    </dgm:pt>
    <dgm:pt modelId="{B10ECF5C-26E3-4847-891F-CEC31BB49F24}" type="parTrans" cxnId="{758DFB13-9640-4BA5-8D53-77726E84B036}">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1D586C9A-9235-4D23-A1D9-CF6F88431219}" type="sibTrans" cxnId="{758DFB13-9640-4BA5-8D53-77726E84B036}">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32F5179B-CE8F-4F6E-91A7-E9B1AECDF0F4}">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社会性の支援</a:t>
          </a:r>
        </a:p>
      </dgm:t>
    </dgm:pt>
    <dgm:pt modelId="{8C85C1CF-B1BF-4954-ACFD-F1D445C30A1A}" type="parTrans" cxnId="{21CB961E-58FC-4A96-A199-B02DB111973D}">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FC79F1B6-E40D-43CF-B736-A59B4FAA2488}" type="sibTrans" cxnId="{21CB961E-58FC-4A96-A199-B02DB111973D}">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3BE6C95A-3ACE-4BCB-9636-F865B008AB50}">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ナチュラルサポート　の形成</a:t>
          </a:r>
        </a:p>
      </dgm:t>
    </dgm:pt>
    <dgm:pt modelId="{5CCFCB03-703B-44A5-9762-B463D6979566}" type="parTrans" cxnId="{E47D0EBF-ED7B-4B0D-B5D7-D92C994BF4C9}">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317C4E3B-C637-455F-9B4D-81826BDF5E55}" type="sibTrans" cxnId="{E47D0EBF-ED7B-4B0D-B5D7-D92C994BF4C9}">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8A9C970B-6117-4D26-8DA8-E00D6BE039E4}">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関係機関との　　　　　　役割分担</a:t>
          </a:r>
        </a:p>
      </dgm:t>
    </dgm:pt>
    <dgm:pt modelId="{C1DB5B3A-C4CD-4015-9518-05AF5A46CF39}" type="parTrans" cxnId="{F23F8C62-B282-4606-86E0-5B307C3168B7}">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721032AE-D6DD-4D34-BDE6-3ACA18F176CD}" type="sibTrans" cxnId="{F23F8C62-B282-4606-86E0-5B307C3168B7}">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5709AF05-E5D9-4385-B7A9-9C28B7895FDB}">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フォローアップ計画　　の作成</a:t>
          </a:r>
        </a:p>
      </dgm:t>
    </dgm:pt>
    <dgm:pt modelId="{68CC77BE-0DAB-409E-9DC1-21030C6BA0F8}" type="parTrans" cxnId="{18F113B3-2B9E-470B-ADF5-01C5FA3F91F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05880E76-098A-4E98-93CB-F5B76CEA437A}" type="sibTrans" cxnId="{18F113B3-2B9E-470B-ADF5-01C5FA3F91F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EA7FAFFA-434E-457D-B973-2C5E0098BA95}">
      <dgm:prSet custT="1"/>
      <dgm:spPr/>
      <dgm:t>
        <a:bodyPr/>
        <a:lstStyle/>
        <a:p>
          <a:r>
            <a:rPr kumimoji="1" lang="ja-JP" altLang="en-US" sz="1000" b="0" spc="-150" dirty="0">
              <a:latin typeface="UD デジタル 教科書体 NK-R" panose="02020400000000000000" pitchFamily="18" charset="-128"/>
              <a:ea typeface="UD デジタル 教科書体 NK-R" panose="02020400000000000000" pitchFamily="18" charset="-128"/>
            </a:rPr>
            <a:t>キャリアアップ</a:t>
          </a:r>
          <a:r>
            <a:rPr kumimoji="1" lang="ja-JP" altLang="en-US" sz="1000" b="0" dirty="0">
              <a:latin typeface="UD デジタル 教科書体 NK-R" panose="02020400000000000000" pitchFamily="18" charset="-128"/>
              <a:ea typeface="UD デジタル 教科書体 NK-R" panose="02020400000000000000" pitchFamily="18" charset="-128"/>
            </a:rPr>
            <a:t>支援・　　　　　　離職支援</a:t>
          </a:r>
        </a:p>
      </dgm:t>
    </dgm:pt>
    <dgm:pt modelId="{C216A0AE-3232-44DB-88E5-808496348389}" type="parTrans" cxnId="{CD1C95A5-07C9-4163-BD20-91A84A678B8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D579C312-892F-44C1-8D35-E59F37138DDD}" type="sibTrans" cxnId="{CD1C95A5-07C9-4163-BD20-91A84A678B8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C81E3D32-3BCA-4663-8781-32CAD281E4C1}">
      <dgm:prSet custT="1"/>
      <dgm:spPr/>
      <dgm:t>
        <a:bodyPr/>
        <a:lstStyle/>
        <a:p>
          <a:r>
            <a:rPr kumimoji="1" lang="ja-JP" altLang="en-US" sz="1000" b="0" spc="-150" dirty="0">
              <a:latin typeface="UD デジタル 教科書体 NK-R" panose="02020400000000000000" pitchFamily="18" charset="-128"/>
              <a:ea typeface="UD デジタル 教科書体 NK-R" panose="02020400000000000000" pitchFamily="18" charset="-128"/>
            </a:rPr>
            <a:t>ストレスマネジメント　　　　　　の</a:t>
          </a:r>
          <a:r>
            <a:rPr kumimoji="1" lang="ja-JP" altLang="en-US" sz="1000" b="0" dirty="0">
              <a:latin typeface="UD デジタル 教科書体 NK-R" panose="02020400000000000000" pitchFamily="18" charset="-128"/>
              <a:ea typeface="UD デジタル 教科書体 NK-R" panose="02020400000000000000" pitchFamily="18" charset="-128"/>
            </a:rPr>
            <a:t>支援</a:t>
          </a:r>
          <a:endParaRPr kumimoji="1" lang="ja-JP" altLang="en-US" sz="1000" b="0" dirty="0"/>
        </a:p>
      </dgm:t>
    </dgm:pt>
    <dgm:pt modelId="{AD941C87-A1AD-45FB-987F-EEF86CD95DD8}" type="parTrans" cxnId="{47CB2D09-A374-4C3E-8521-3DBD11F7EE73}">
      <dgm:prSet/>
      <dgm:spPr/>
      <dgm:t>
        <a:bodyPr/>
        <a:lstStyle/>
        <a:p>
          <a:endParaRPr kumimoji="1" lang="ja-JP" altLang="en-US" sz="900" b="0"/>
        </a:p>
      </dgm:t>
    </dgm:pt>
    <dgm:pt modelId="{CF85A229-58EC-473B-9F6B-2736322E840E}" type="sibTrans" cxnId="{47CB2D09-A374-4C3E-8521-3DBD11F7EE73}">
      <dgm:prSet/>
      <dgm:spPr/>
      <dgm:t>
        <a:bodyPr/>
        <a:lstStyle/>
        <a:p>
          <a:endParaRPr kumimoji="1" lang="ja-JP" altLang="en-US" sz="900" b="0"/>
        </a:p>
      </dgm:t>
    </dgm:pt>
    <dgm:pt modelId="{7EE274C5-A44B-4EC8-8F03-691FB25BB1C9}" type="pres">
      <dgm:prSet presAssocID="{7994392D-F912-4015-A821-7E006E8C6C4E}" presName="theList" presStyleCnt="0">
        <dgm:presLayoutVars>
          <dgm:dir/>
          <dgm:animLvl val="lvl"/>
          <dgm:resizeHandles val="exact"/>
        </dgm:presLayoutVars>
      </dgm:prSet>
      <dgm:spPr/>
    </dgm:pt>
    <dgm:pt modelId="{85DEEDBC-D59E-494F-84ED-FFD79F716E03}" type="pres">
      <dgm:prSet presAssocID="{54BE14DB-7584-4E24-9746-EF2ED2C88E4E}" presName="compNode" presStyleCnt="0"/>
      <dgm:spPr/>
    </dgm:pt>
    <dgm:pt modelId="{9270E44F-FBBB-4BD3-B320-A49374DEEFA6}" type="pres">
      <dgm:prSet presAssocID="{54BE14DB-7584-4E24-9746-EF2ED2C88E4E}" presName="aNode" presStyleLbl="bgShp" presStyleIdx="0" presStyleCnt="4" custScaleX="86831"/>
      <dgm:spPr/>
    </dgm:pt>
    <dgm:pt modelId="{F0D222E3-7806-4A28-83E4-9FA1A5BCE5BF}" type="pres">
      <dgm:prSet presAssocID="{54BE14DB-7584-4E24-9746-EF2ED2C88E4E}" presName="textNode" presStyleLbl="bgShp" presStyleIdx="0" presStyleCnt="4"/>
      <dgm:spPr/>
    </dgm:pt>
    <dgm:pt modelId="{E6CB4B01-57B9-42BC-8DA8-0099810A7DC8}" type="pres">
      <dgm:prSet presAssocID="{54BE14DB-7584-4E24-9746-EF2ED2C88E4E}" presName="compChildNode" presStyleCnt="0"/>
      <dgm:spPr/>
    </dgm:pt>
    <dgm:pt modelId="{6ACBFC0A-0DFA-4239-82FD-7DA516C556CD}" type="pres">
      <dgm:prSet presAssocID="{54BE14DB-7584-4E24-9746-EF2ED2C88E4E}" presName="theInnerList" presStyleCnt="0"/>
      <dgm:spPr/>
    </dgm:pt>
    <dgm:pt modelId="{0071256F-6933-4B93-B1BB-C10530DF4200}" type="pres">
      <dgm:prSet presAssocID="{65F8F97C-689E-41C6-A347-BB259B816F34}" presName="childNode" presStyleLbl="node1" presStyleIdx="0" presStyleCnt="17" custScaleX="102164">
        <dgm:presLayoutVars>
          <dgm:bulletEnabled val="1"/>
        </dgm:presLayoutVars>
      </dgm:prSet>
      <dgm:spPr/>
    </dgm:pt>
    <dgm:pt modelId="{7BED6939-2D49-44DC-AEB6-DE107C7F1ADE}" type="pres">
      <dgm:prSet presAssocID="{65F8F97C-689E-41C6-A347-BB259B816F34}" presName="aSpace2" presStyleCnt="0"/>
      <dgm:spPr/>
    </dgm:pt>
    <dgm:pt modelId="{E84D1502-9AD7-4DBC-84EC-F49C9EAC4A18}" type="pres">
      <dgm:prSet presAssocID="{7DF9D61E-C4E4-4640-AA4C-DC2B9010357A}" presName="childNode" presStyleLbl="node1" presStyleIdx="1" presStyleCnt="17" custScaleX="103677">
        <dgm:presLayoutVars>
          <dgm:bulletEnabled val="1"/>
        </dgm:presLayoutVars>
      </dgm:prSet>
      <dgm:spPr/>
    </dgm:pt>
    <dgm:pt modelId="{D24EA043-1BA0-4B97-BB8A-17FC31FC2CE2}" type="pres">
      <dgm:prSet presAssocID="{7DF9D61E-C4E4-4640-AA4C-DC2B9010357A}" presName="aSpace2" presStyleCnt="0"/>
      <dgm:spPr/>
    </dgm:pt>
    <dgm:pt modelId="{F42ADE42-E135-434A-81F9-62BED0EED487}" type="pres">
      <dgm:prSet presAssocID="{8B716D2D-6DD2-4A3B-A825-B28DBAA9757B}" presName="childNode" presStyleLbl="node1" presStyleIdx="2" presStyleCnt="17" custScaleX="101408">
        <dgm:presLayoutVars>
          <dgm:bulletEnabled val="1"/>
        </dgm:presLayoutVars>
      </dgm:prSet>
      <dgm:spPr/>
    </dgm:pt>
    <dgm:pt modelId="{047F517C-1148-4128-9E7E-BCBB9FCD4CFA}" type="pres">
      <dgm:prSet presAssocID="{8B716D2D-6DD2-4A3B-A825-B28DBAA9757B}" presName="aSpace2" presStyleCnt="0"/>
      <dgm:spPr/>
    </dgm:pt>
    <dgm:pt modelId="{B2432FE5-7374-4953-90CE-C835424A0A4D}" type="pres">
      <dgm:prSet presAssocID="{CFF65BEE-4D33-46C0-9B14-9DAACCBE3BBD}" presName="childNode" presStyleLbl="node1" presStyleIdx="3" presStyleCnt="17" custScaleX="100651">
        <dgm:presLayoutVars>
          <dgm:bulletEnabled val="1"/>
        </dgm:presLayoutVars>
      </dgm:prSet>
      <dgm:spPr/>
    </dgm:pt>
    <dgm:pt modelId="{4644D575-EE1E-4350-B67F-2BABC390B606}" type="pres">
      <dgm:prSet presAssocID="{CFF65BEE-4D33-46C0-9B14-9DAACCBE3BBD}" presName="aSpace2" presStyleCnt="0"/>
      <dgm:spPr/>
    </dgm:pt>
    <dgm:pt modelId="{EE84B9FA-5513-4336-B4E0-629F2E534529}" type="pres">
      <dgm:prSet presAssocID="{6BD3E924-CE00-4723-975C-4C4F78553B38}" presName="childNode" presStyleLbl="node1" presStyleIdx="4" presStyleCnt="17" custScaleX="99138">
        <dgm:presLayoutVars>
          <dgm:bulletEnabled val="1"/>
        </dgm:presLayoutVars>
      </dgm:prSet>
      <dgm:spPr/>
    </dgm:pt>
    <dgm:pt modelId="{59C24B65-E1AC-443A-8A2A-86CB5E17D733}" type="pres">
      <dgm:prSet presAssocID="{54BE14DB-7584-4E24-9746-EF2ED2C88E4E}" presName="aSpace" presStyleCnt="0"/>
      <dgm:spPr/>
    </dgm:pt>
    <dgm:pt modelId="{D5ACD6CE-4DA4-4F91-8320-D91F21F5FACE}" type="pres">
      <dgm:prSet presAssocID="{7796DFAB-6FBD-4A48-A53B-70812B0C26EA}" presName="compNode" presStyleCnt="0"/>
      <dgm:spPr/>
    </dgm:pt>
    <dgm:pt modelId="{F5165624-3089-445B-83B1-1C73301ED34A}" type="pres">
      <dgm:prSet presAssocID="{7796DFAB-6FBD-4A48-A53B-70812B0C26EA}" presName="aNode" presStyleLbl="bgShp" presStyleIdx="1" presStyleCnt="4" custScaleX="87091"/>
      <dgm:spPr/>
    </dgm:pt>
    <dgm:pt modelId="{317AF6D3-7591-4D35-8349-87DC916EB039}" type="pres">
      <dgm:prSet presAssocID="{7796DFAB-6FBD-4A48-A53B-70812B0C26EA}" presName="textNode" presStyleLbl="bgShp" presStyleIdx="1" presStyleCnt="4"/>
      <dgm:spPr/>
    </dgm:pt>
    <dgm:pt modelId="{302FC0B7-47D9-4292-9EB1-784DB6EBBD58}" type="pres">
      <dgm:prSet presAssocID="{7796DFAB-6FBD-4A48-A53B-70812B0C26EA}" presName="compChildNode" presStyleCnt="0"/>
      <dgm:spPr/>
    </dgm:pt>
    <dgm:pt modelId="{DABB4147-2417-4781-B93D-95FDBCADCCD3}" type="pres">
      <dgm:prSet presAssocID="{7796DFAB-6FBD-4A48-A53B-70812B0C26EA}" presName="theInnerList" presStyleCnt="0"/>
      <dgm:spPr/>
    </dgm:pt>
    <dgm:pt modelId="{0A81535F-F289-4CF2-9AEE-122FA9007BC9}" type="pres">
      <dgm:prSet presAssocID="{F390C289-8327-482A-A818-7219FE8FA495}" presName="childNode" presStyleLbl="node1" presStyleIdx="5" presStyleCnt="17">
        <dgm:presLayoutVars>
          <dgm:bulletEnabled val="1"/>
        </dgm:presLayoutVars>
      </dgm:prSet>
      <dgm:spPr/>
    </dgm:pt>
    <dgm:pt modelId="{F082C813-FCC8-4848-B613-03F4A70D8001}" type="pres">
      <dgm:prSet presAssocID="{F390C289-8327-482A-A818-7219FE8FA495}" presName="aSpace2" presStyleCnt="0"/>
      <dgm:spPr/>
    </dgm:pt>
    <dgm:pt modelId="{D2867A33-0CCD-4578-9655-4E64ED1DEAB9}" type="pres">
      <dgm:prSet presAssocID="{E346CB51-4ED6-4F41-AD4B-20D5C6001A41}" presName="childNode" presStyleLbl="node1" presStyleIdx="6" presStyleCnt="17">
        <dgm:presLayoutVars>
          <dgm:bulletEnabled val="1"/>
        </dgm:presLayoutVars>
      </dgm:prSet>
      <dgm:spPr/>
    </dgm:pt>
    <dgm:pt modelId="{0BF293AE-BE83-42BA-B73C-4CADA677AB50}" type="pres">
      <dgm:prSet presAssocID="{E346CB51-4ED6-4F41-AD4B-20D5C6001A41}" presName="aSpace2" presStyleCnt="0"/>
      <dgm:spPr/>
    </dgm:pt>
    <dgm:pt modelId="{658FC82F-5082-4CD3-9C97-E7786AF10344}" type="pres">
      <dgm:prSet presAssocID="{32F5179B-CE8F-4F6E-91A7-E9B1AECDF0F4}" presName="childNode" presStyleLbl="node1" presStyleIdx="7" presStyleCnt="17">
        <dgm:presLayoutVars>
          <dgm:bulletEnabled val="1"/>
        </dgm:presLayoutVars>
      </dgm:prSet>
      <dgm:spPr/>
    </dgm:pt>
    <dgm:pt modelId="{37B75CB1-D353-4729-B70C-F1D91DAAB120}" type="pres">
      <dgm:prSet presAssocID="{32F5179B-CE8F-4F6E-91A7-E9B1AECDF0F4}" presName="aSpace2" presStyleCnt="0"/>
      <dgm:spPr/>
    </dgm:pt>
    <dgm:pt modelId="{B3B13251-DAC5-4554-BD01-DE0F39F8AAB1}" type="pres">
      <dgm:prSet presAssocID="{C81E3D32-3BCA-4663-8781-32CAD281E4C1}" presName="childNode" presStyleLbl="node1" presStyleIdx="8" presStyleCnt="17">
        <dgm:presLayoutVars>
          <dgm:bulletEnabled val="1"/>
        </dgm:presLayoutVars>
      </dgm:prSet>
      <dgm:spPr/>
    </dgm:pt>
    <dgm:pt modelId="{2EC1963A-5AC2-4302-9170-7AFCA965B525}" type="pres">
      <dgm:prSet presAssocID="{C81E3D32-3BCA-4663-8781-32CAD281E4C1}" presName="aSpace2" presStyleCnt="0"/>
      <dgm:spPr/>
    </dgm:pt>
    <dgm:pt modelId="{86356101-58BF-4FD8-AF12-A26B099BD85E}" type="pres">
      <dgm:prSet presAssocID="{3BE6C95A-3ACE-4BCB-9636-F865B008AB50}" presName="childNode" presStyleLbl="node1" presStyleIdx="9" presStyleCnt="17">
        <dgm:presLayoutVars>
          <dgm:bulletEnabled val="1"/>
        </dgm:presLayoutVars>
      </dgm:prSet>
      <dgm:spPr/>
    </dgm:pt>
    <dgm:pt modelId="{5470BD3D-82A7-4E35-86BC-95D66DBB1119}" type="pres">
      <dgm:prSet presAssocID="{7796DFAB-6FBD-4A48-A53B-70812B0C26EA}" presName="aSpace" presStyleCnt="0"/>
      <dgm:spPr/>
    </dgm:pt>
    <dgm:pt modelId="{6EDBADB2-3A28-4653-B522-7F8B78616467}" type="pres">
      <dgm:prSet presAssocID="{792D5405-82A9-4D48-B954-207A503EE78D}" presName="compNode" presStyleCnt="0"/>
      <dgm:spPr/>
    </dgm:pt>
    <dgm:pt modelId="{1E67C66D-DEDD-4E8E-AB28-D13C8BB6D3EF}" type="pres">
      <dgm:prSet presAssocID="{792D5405-82A9-4D48-B954-207A503EE78D}" presName="aNode" presStyleLbl="bgShp" presStyleIdx="2" presStyleCnt="4" custScaleX="86426" custLinFactNeighborX="306" custLinFactNeighborY="25"/>
      <dgm:spPr/>
    </dgm:pt>
    <dgm:pt modelId="{3540DC1E-A2FE-44C8-9AE9-0232E9C30E4B}" type="pres">
      <dgm:prSet presAssocID="{792D5405-82A9-4D48-B954-207A503EE78D}" presName="textNode" presStyleLbl="bgShp" presStyleIdx="2" presStyleCnt="4"/>
      <dgm:spPr/>
    </dgm:pt>
    <dgm:pt modelId="{EFA935CB-DF2F-4677-8A81-3389ABAB9EDE}" type="pres">
      <dgm:prSet presAssocID="{792D5405-82A9-4D48-B954-207A503EE78D}" presName="compChildNode" presStyleCnt="0"/>
      <dgm:spPr/>
    </dgm:pt>
    <dgm:pt modelId="{2F84B53A-09B9-44F9-9BD8-1FD4C0B6A639}" type="pres">
      <dgm:prSet presAssocID="{792D5405-82A9-4D48-B954-207A503EE78D}" presName="theInnerList" presStyleCnt="0"/>
      <dgm:spPr/>
    </dgm:pt>
    <dgm:pt modelId="{A8F1D83B-B906-463F-BDB3-5E279A04AF1B}" type="pres">
      <dgm:prSet presAssocID="{47720799-26AA-4191-A630-54A0910C4850}" presName="childNode" presStyleLbl="node1" presStyleIdx="10" presStyleCnt="17">
        <dgm:presLayoutVars>
          <dgm:bulletEnabled val="1"/>
        </dgm:presLayoutVars>
      </dgm:prSet>
      <dgm:spPr/>
    </dgm:pt>
    <dgm:pt modelId="{7285ABC4-7AF0-4FC5-8475-2E387B3B4B26}" type="pres">
      <dgm:prSet presAssocID="{47720799-26AA-4191-A630-54A0910C4850}" presName="aSpace2" presStyleCnt="0"/>
      <dgm:spPr/>
    </dgm:pt>
    <dgm:pt modelId="{63D522E4-5F07-4BB6-B98F-790FB1F9A451}" type="pres">
      <dgm:prSet presAssocID="{60DD4975-D631-4795-970F-D5037BC521CC}" presName="childNode" presStyleLbl="node1" presStyleIdx="11" presStyleCnt="17">
        <dgm:presLayoutVars>
          <dgm:bulletEnabled val="1"/>
        </dgm:presLayoutVars>
      </dgm:prSet>
      <dgm:spPr/>
    </dgm:pt>
    <dgm:pt modelId="{3369B448-7CA2-4A94-8D51-802653E650C2}" type="pres">
      <dgm:prSet presAssocID="{60DD4975-D631-4795-970F-D5037BC521CC}" presName="aSpace2" presStyleCnt="0"/>
      <dgm:spPr/>
    </dgm:pt>
    <dgm:pt modelId="{76EEA0A8-24FC-479D-B50B-C2D92C63B74B}" type="pres">
      <dgm:prSet presAssocID="{8A9C970B-6117-4D26-8DA8-E00D6BE039E4}" presName="childNode" presStyleLbl="node1" presStyleIdx="12" presStyleCnt="17">
        <dgm:presLayoutVars>
          <dgm:bulletEnabled val="1"/>
        </dgm:presLayoutVars>
      </dgm:prSet>
      <dgm:spPr/>
    </dgm:pt>
    <dgm:pt modelId="{660C0D15-B16B-4B87-8FB7-4054720615FE}" type="pres">
      <dgm:prSet presAssocID="{8A9C970B-6117-4D26-8DA8-E00D6BE039E4}" presName="aSpace2" presStyleCnt="0"/>
      <dgm:spPr/>
    </dgm:pt>
    <dgm:pt modelId="{C282C9A2-7156-4C0E-9212-EC3C60868761}" type="pres">
      <dgm:prSet presAssocID="{5709AF05-E5D9-4385-B7A9-9C28B7895FDB}" presName="childNode" presStyleLbl="node1" presStyleIdx="13" presStyleCnt="17">
        <dgm:presLayoutVars>
          <dgm:bulletEnabled val="1"/>
        </dgm:presLayoutVars>
      </dgm:prSet>
      <dgm:spPr/>
    </dgm:pt>
    <dgm:pt modelId="{8CD6A9AC-37AE-4336-91FE-DDB8196776DC}" type="pres">
      <dgm:prSet presAssocID="{792D5405-82A9-4D48-B954-207A503EE78D}" presName="aSpace" presStyleCnt="0"/>
      <dgm:spPr/>
    </dgm:pt>
    <dgm:pt modelId="{6819D0D2-3AB8-4998-95B4-2798243D9043}" type="pres">
      <dgm:prSet presAssocID="{6B595540-60D4-4B60-B17F-EC487381A374}" presName="compNode" presStyleCnt="0"/>
      <dgm:spPr/>
    </dgm:pt>
    <dgm:pt modelId="{E9324259-8490-4C0F-A583-148D5559FC8C}" type="pres">
      <dgm:prSet presAssocID="{6B595540-60D4-4B60-B17F-EC487381A374}" presName="aNode" presStyleLbl="bgShp" presStyleIdx="3" presStyleCnt="4" custScaleX="85242"/>
      <dgm:spPr/>
    </dgm:pt>
    <dgm:pt modelId="{2C1E2C80-FF3D-44ED-B7E3-49CC1635419D}" type="pres">
      <dgm:prSet presAssocID="{6B595540-60D4-4B60-B17F-EC487381A374}" presName="textNode" presStyleLbl="bgShp" presStyleIdx="3" presStyleCnt="4"/>
      <dgm:spPr/>
    </dgm:pt>
    <dgm:pt modelId="{D7E19A0B-67AB-4707-B520-BC9F349E4C48}" type="pres">
      <dgm:prSet presAssocID="{6B595540-60D4-4B60-B17F-EC487381A374}" presName="compChildNode" presStyleCnt="0"/>
      <dgm:spPr/>
    </dgm:pt>
    <dgm:pt modelId="{51189B92-55DF-435F-8968-82A5BB4114CA}" type="pres">
      <dgm:prSet presAssocID="{6B595540-60D4-4B60-B17F-EC487381A374}" presName="theInnerList" presStyleCnt="0"/>
      <dgm:spPr/>
    </dgm:pt>
    <dgm:pt modelId="{B8CC6DC0-8E71-44E7-9D59-0E06CDB546AC}" type="pres">
      <dgm:prSet presAssocID="{4D84C4A4-5450-4683-A0CF-05956351E9D8}" presName="childNode" presStyleLbl="node1" presStyleIdx="14" presStyleCnt="17">
        <dgm:presLayoutVars>
          <dgm:bulletEnabled val="1"/>
        </dgm:presLayoutVars>
      </dgm:prSet>
      <dgm:spPr/>
    </dgm:pt>
    <dgm:pt modelId="{64F33E2B-947B-44DB-AE04-9F527C354BA0}" type="pres">
      <dgm:prSet presAssocID="{4D84C4A4-5450-4683-A0CF-05956351E9D8}" presName="aSpace2" presStyleCnt="0"/>
      <dgm:spPr/>
    </dgm:pt>
    <dgm:pt modelId="{D9EBD11D-B43E-40F1-94C7-8F98B8755A1D}" type="pres">
      <dgm:prSet presAssocID="{2273117D-7CE3-49F2-BE08-C97B714FE0DE}" presName="childNode" presStyleLbl="node1" presStyleIdx="15" presStyleCnt="17">
        <dgm:presLayoutVars>
          <dgm:bulletEnabled val="1"/>
        </dgm:presLayoutVars>
      </dgm:prSet>
      <dgm:spPr/>
    </dgm:pt>
    <dgm:pt modelId="{ED175013-B99E-4BCC-B3AC-08E6F7281827}" type="pres">
      <dgm:prSet presAssocID="{2273117D-7CE3-49F2-BE08-C97B714FE0DE}" presName="aSpace2" presStyleCnt="0"/>
      <dgm:spPr/>
    </dgm:pt>
    <dgm:pt modelId="{3EDB609B-61C2-4089-A4D0-36135095B92C}" type="pres">
      <dgm:prSet presAssocID="{EA7FAFFA-434E-457D-B973-2C5E0098BA95}" presName="childNode" presStyleLbl="node1" presStyleIdx="16" presStyleCnt="17">
        <dgm:presLayoutVars>
          <dgm:bulletEnabled val="1"/>
        </dgm:presLayoutVars>
      </dgm:prSet>
      <dgm:spPr/>
    </dgm:pt>
  </dgm:ptLst>
  <dgm:cxnLst>
    <dgm:cxn modelId="{47CB2D09-A374-4C3E-8521-3DBD11F7EE73}" srcId="{7796DFAB-6FBD-4A48-A53B-70812B0C26EA}" destId="{C81E3D32-3BCA-4663-8781-32CAD281E4C1}" srcOrd="3" destOrd="0" parTransId="{AD941C87-A1AD-45FB-987F-EEF86CD95DD8}" sibTransId="{CF85A229-58EC-473B-9F6B-2736322E840E}"/>
    <dgm:cxn modelId="{0432AC0C-AF2C-4746-A4F9-ED73BAB8E245}" type="presOf" srcId="{C81E3D32-3BCA-4663-8781-32CAD281E4C1}" destId="{B3B13251-DAC5-4554-BD01-DE0F39F8AAB1}" srcOrd="0" destOrd="0" presId="urn:microsoft.com/office/officeart/2005/8/layout/lProcess2"/>
    <dgm:cxn modelId="{FC75F012-3AAA-43A5-AE7C-7BC1A4E03CFB}" srcId="{7994392D-F912-4015-A821-7E006E8C6C4E}" destId="{6B595540-60D4-4B60-B17F-EC487381A374}" srcOrd="3" destOrd="0" parTransId="{37DD41F6-D2B3-4AD8-A488-32E258E7DB68}" sibTransId="{CD4AD52C-3D57-4D52-9DB4-28630F95F06B}"/>
    <dgm:cxn modelId="{758DFB13-9640-4BA5-8D53-77726E84B036}" srcId="{54BE14DB-7584-4E24-9746-EF2ED2C88E4E}" destId="{6BD3E924-CE00-4723-975C-4C4F78553B38}" srcOrd="4" destOrd="0" parTransId="{B10ECF5C-26E3-4847-891F-CEC31BB49F24}" sibTransId="{1D586C9A-9235-4D23-A1D9-CF6F88431219}"/>
    <dgm:cxn modelId="{7D0FC619-9996-48EA-8058-7ACAD30044B6}" srcId="{6B595540-60D4-4B60-B17F-EC487381A374}" destId="{4D84C4A4-5450-4683-A0CF-05956351E9D8}" srcOrd="0" destOrd="0" parTransId="{8460BCF0-025E-4CE9-BE1A-5247C867D19F}" sibTransId="{7C8EC45D-6CC5-4174-94CC-EA522B6806DF}"/>
    <dgm:cxn modelId="{2AD8321B-16D3-4BAF-A948-79E169E63291}" type="presOf" srcId="{6B595540-60D4-4B60-B17F-EC487381A374}" destId="{2C1E2C80-FF3D-44ED-B7E3-49CC1635419D}" srcOrd="1" destOrd="0" presId="urn:microsoft.com/office/officeart/2005/8/layout/lProcess2"/>
    <dgm:cxn modelId="{21CB961E-58FC-4A96-A199-B02DB111973D}" srcId="{7796DFAB-6FBD-4A48-A53B-70812B0C26EA}" destId="{32F5179B-CE8F-4F6E-91A7-E9B1AECDF0F4}" srcOrd="2" destOrd="0" parTransId="{8C85C1CF-B1BF-4954-ACFD-F1D445C30A1A}" sibTransId="{FC79F1B6-E40D-43CF-B736-A59B4FAA2488}"/>
    <dgm:cxn modelId="{488ED627-6FA4-4DA4-A5D8-5F4449880D42}" type="presOf" srcId="{47720799-26AA-4191-A630-54A0910C4850}" destId="{A8F1D83B-B906-463F-BDB3-5E279A04AF1B}" srcOrd="0" destOrd="0" presId="urn:microsoft.com/office/officeart/2005/8/layout/lProcess2"/>
    <dgm:cxn modelId="{0D2F6B28-37B5-42C0-A0EF-61E94D7314DB}" type="presOf" srcId="{2273117D-7CE3-49F2-BE08-C97B714FE0DE}" destId="{D9EBD11D-B43E-40F1-94C7-8F98B8755A1D}" srcOrd="0" destOrd="0" presId="urn:microsoft.com/office/officeart/2005/8/layout/lProcess2"/>
    <dgm:cxn modelId="{15CE6B2A-A953-435F-B7C1-4DE130137378}" type="presOf" srcId="{3BE6C95A-3ACE-4BCB-9636-F865B008AB50}" destId="{86356101-58BF-4FD8-AF12-A26B099BD85E}" srcOrd="0" destOrd="0" presId="urn:microsoft.com/office/officeart/2005/8/layout/lProcess2"/>
    <dgm:cxn modelId="{ABB55D31-A312-40A6-BA27-C500FE82256E}" srcId="{6B595540-60D4-4B60-B17F-EC487381A374}" destId="{2273117D-7CE3-49F2-BE08-C97B714FE0DE}" srcOrd="1" destOrd="0" parTransId="{FEBB8C7C-B151-4223-9463-22F202E026EE}" sibTransId="{F3477FF9-011C-45F1-A5D4-7B94A0336759}"/>
    <dgm:cxn modelId="{AD8C5D33-B7E1-42C2-986F-78C45ACD4DC1}" srcId="{54BE14DB-7584-4E24-9746-EF2ED2C88E4E}" destId="{7DF9D61E-C4E4-4640-AA4C-DC2B9010357A}" srcOrd="1" destOrd="0" parTransId="{C021F474-0470-4AA1-825D-EEA6756A4A44}" sibTransId="{509E2BF8-15BD-473D-A28E-6468AFEDEEF2}"/>
    <dgm:cxn modelId="{B6B0735E-A4D1-46D2-B9B9-24BE4AB73EEA}" type="presOf" srcId="{8A9C970B-6117-4D26-8DA8-E00D6BE039E4}" destId="{76EEA0A8-24FC-479D-B50B-C2D92C63B74B}" srcOrd="0" destOrd="0" presId="urn:microsoft.com/office/officeart/2005/8/layout/lProcess2"/>
    <dgm:cxn modelId="{F23F8C62-B282-4606-86E0-5B307C3168B7}" srcId="{792D5405-82A9-4D48-B954-207A503EE78D}" destId="{8A9C970B-6117-4D26-8DA8-E00D6BE039E4}" srcOrd="2" destOrd="0" parTransId="{C1DB5B3A-C4CD-4015-9518-05AF5A46CF39}" sibTransId="{721032AE-D6DD-4D34-BDE6-3ACA18F176CD}"/>
    <dgm:cxn modelId="{96503963-02DA-4747-B99E-72A1329F9F08}" type="presOf" srcId="{65F8F97C-689E-41C6-A347-BB259B816F34}" destId="{0071256F-6933-4B93-B1BB-C10530DF4200}" srcOrd="0" destOrd="0" presId="urn:microsoft.com/office/officeart/2005/8/layout/lProcess2"/>
    <dgm:cxn modelId="{16D4B363-789A-4B3C-A56F-3EE108D2C5B3}" type="presOf" srcId="{60DD4975-D631-4795-970F-D5037BC521CC}" destId="{63D522E4-5F07-4BB6-B98F-790FB1F9A451}" srcOrd="0" destOrd="0" presId="urn:microsoft.com/office/officeart/2005/8/layout/lProcess2"/>
    <dgm:cxn modelId="{EFAC8566-EBB9-4021-907D-5B3673462D76}" type="presOf" srcId="{5709AF05-E5D9-4385-B7A9-9C28B7895FDB}" destId="{C282C9A2-7156-4C0E-9212-EC3C60868761}" srcOrd="0" destOrd="0" presId="urn:microsoft.com/office/officeart/2005/8/layout/lProcess2"/>
    <dgm:cxn modelId="{4903F351-4E19-4D20-B160-2812C93059CE}" type="presOf" srcId="{792D5405-82A9-4D48-B954-207A503EE78D}" destId="{1E67C66D-DEDD-4E8E-AB28-D13C8BB6D3EF}" srcOrd="0" destOrd="0" presId="urn:microsoft.com/office/officeart/2005/8/layout/lProcess2"/>
    <dgm:cxn modelId="{0BDD4954-45AA-48C3-8A18-A9C7A6939D95}" type="presOf" srcId="{6B595540-60D4-4B60-B17F-EC487381A374}" destId="{E9324259-8490-4C0F-A583-148D5559FC8C}" srcOrd="0" destOrd="0" presId="urn:microsoft.com/office/officeart/2005/8/layout/lProcess2"/>
    <dgm:cxn modelId="{D2C89976-5817-4562-A2F9-F180851B4B1D}" type="presOf" srcId="{F390C289-8327-482A-A818-7219FE8FA495}" destId="{0A81535F-F289-4CF2-9AEE-122FA9007BC9}" srcOrd="0" destOrd="0" presId="urn:microsoft.com/office/officeart/2005/8/layout/lProcess2"/>
    <dgm:cxn modelId="{F43C9F76-A00E-41DB-941E-D825AA21B88D}" type="presOf" srcId="{7DF9D61E-C4E4-4640-AA4C-DC2B9010357A}" destId="{E84D1502-9AD7-4DBC-84EC-F49C9EAC4A18}" srcOrd="0" destOrd="0" presId="urn:microsoft.com/office/officeart/2005/8/layout/lProcess2"/>
    <dgm:cxn modelId="{A6B74F77-FEBD-4565-A6AC-1716B8139403}" type="presOf" srcId="{6BD3E924-CE00-4723-975C-4C4F78553B38}" destId="{EE84B9FA-5513-4336-B4E0-629F2E534529}" srcOrd="0" destOrd="0" presId="urn:microsoft.com/office/officeart/2005/8/layout/lProcess2"/>
    <dgm:cxn modelId="{70293280-BD0A-46CB-B42C-A316837E2708}" type="presOf" srcId="{7994392D-F912-4015-A821-7E006E8C6C4E}" destId="{7EE274C5-A44B-4EC8-8F03-691FB25BB1C9}" srcOrd="0" destOrd="0" presId="urn:microsoft.com/office/officeart/2005/8/layout/lProcess2"/>
    <dgm:cxn modelId="{60362781-4720-432C-8851-1FCA2476EF90}" srcId="{54BE14DB-7584-4E24-9746-EF2ED2C88E4E}" destId="{65F8F97C-689E-41C6-A347-BB259B816F34}" srcOrd="0" destOrd="0" parTransId="{997CD2D1-C94F-4336-995F-D5CCF1015D11}" sibTransId="{648FEC45-D0C4-4522-BE27-105C5F710DA5}"/>
    <dgm:cxn modelId="{AC167582-6459-41D1-BC49-F29D7BCB58A9}" srcId="{7994392D-F912-4015-A821-7E006E8C6C4E}" destId="{54BE14DB-7584-4E24-9746-EF2ED2C88E4E}" srcOrd="0" destOrd="0" parTransId="{08B2BF9B-D97F-4CC6-9363-7E05D3293FB1}" sibTransId="{5673107E-2D6D-4B87-B668-6B263E2CE855}"/>
    <dgm:cxn modelId="{16FF9083-7F33-44E8-9218-90CF93D90A8A}" type="presOf" srcId="{54BE14DB-7584-4E24-9746-EF2ED2C88E4E}" destId="{F0D222E3-7806-4A28-83E4-9FA1A5BCE5BF}" srcOrd="1" destOrd="0" presId="urn:microsoft.com/office/officeart/2005/8/layout/lProcess2"/>
    <dgm:cxn modelId="{186E1688-D719-4EAD-B119-7DEFAF65928B}" type="presOf" srcId="{7796DFAB-6FBD-4A48-A53B-70812B0C26EA}" destId="{317AF6D3-7591-4D35-8349-87DC916EB039}" srcOrd="1" destOrd="0" presId="urn:microsoft.com/office/officeart/2005/8/layout/lProcess2"/>
    <dgm:cxn modelId="{E1D05D94-D6FB-4AD7-87BF-5E4B46B8BF64}" type="presOf" srcId="{E346CB51-4ED6-4F41-AD4B-20D5C6001A41}" destId="{D2867A33-0CCD-4578-9655-4E64ED1DEAB9}" srcOrd="0" destOrd="0" presId="urn:microsoft.com/office/officeart/2005/8/layout/lProcess2"/>
    <dgm:cxn modelId="{6A224498-B05B-439C-9C63-C61D6E960F3C}" type="presOf" srcId="{7796DFAB-6FBD-4A48-A53B-70812B0C26EA}" destId="{F5165624-3089-445B-83B1-1C73301ED34A}" srcOrd="0" destOrd="0" presId="urn:microsoft.com/office/officeart/2005/8/layout/lProcess2"/>
    <dgm:cxn modelId="{CD1C95A5-07C9-4163-BD20-91A84A678B8B}" srcId="{6B595540-60D4-4B60-B17F-EC487381A374}" destId="{EA7FAFFA-434E-457D-B973-2C5E0098BA95}" srcOrd="2" destOrd="0" parTransId="{C216A0AE-3232-44DB-88E5-808496348389}" sibTransId="{D579C312-892F-44C1-8D35-E59F37138DDD}"/>
    <dgm:cxn modelId="{FD5577AD-BE1B-4578-B4EC-E524C73F58F6}" type="presOf" srcId="{CFF65BEE-4D33-46C0-9B14-9DAACCBE3BBD}" destId="{B2432FE5-7374-4953-90CE-C835424A0A4D}" srcOrd="0" destOrd="0" presId="urn:microsoft.com/office/officeart/2005/8/layout/lProcess2"/>
    <dgm:cxn modelId="{18F113B3-2B9E-470B-ADF5-01C5FA3F91FB}" srcId="{792D5405-82A9-4D48-B954-207A503EE78D}" destId="{5709AF05-E5D9-4385-B7A9-9C28B7895FDB}" srcOrd="3" destOrd="0" parTransId="{68CC77BE-0DAB-409E-9DC1-21030C6BA0F8}" sibTransId="{05880E76-098A-4E98-93CB-F5B76CEA437A}"/>
    <dgm:cxn modelId="{E17C1FB9-BDB9-4321-AE9F-10418C036475}" srcId="{7796DFAB-6FBD-4A48-A53B-70812B0C26EA}" destId="{F390C289-8327-482A-A818-7219FE8FA495}" srcOrd="0" destOrd="0" parTransId="{2D449291-6CB0-49D8-B616-BE64E08B5E96}" sibTransId="{FEF77259-2820-4FB2-8146-747F4B4305DA}"/>
    <dgm:cxn modelId="{E47D0EBF-ED7B-4B0D-B5D7-D92C994BF4C9}" srcId="{7796DFAB-6FBD-4A48-A53B-70812B0C26EA}" destId="{3BE6C95A-3ACE-4BCB-9636-F865B008AB50}" srcOrd="4" destOrd="0" parTransId="{5CCFCB03-703B-44A5-9762-B463D6979566}" sibTransId="{317C4E3B-C637-455F-9B4D-81826BDF5E55}"/>
    <dgm:cxn modelId="{3C9C95C2-3431-4D8D-A7F5-1C2FB498792E}" srcId="{792D5405-82A9-4D48-B954-207A503EE78D}" destId="{60DD4975-D631-4795-970F-D5037BC521CC}" srcOrd="1" destOrd="0" parTransId="{CDB15F63-FC83-49E6-89C3-4460C1B9F8B9}" sibTransId="{4AEB1634-6A87-481D-95F0-EE0089C41F97}"/>
    <dgm:cxn modelId="{65DC80C7-9F38-48A1-8B09-5EE93BABEEB7}" type="presOf" srcId="{792D5405-82A9-4D48-B954-207A503EE78D}" destId="{3540DC1E-A2FE-44C8-9AE9-0232E9C30E4B}" srcOrd="1" destOrd="0" presId="urn:microsoft.com/office/officeart/2005/8/layout/lProcess2"/>
    <dgm:cxn modelId="{08CD05CA-0E72-421B-99BF-146B6211E4E0}" type="presOf" srcId="{4D84C4A4-5450-4683-A0CF-05956351E9D8}" destId="{B8CC6DC0-8E71-44E7-9D59-0E06CDB546AC}" srcOrd="0" destOrd="0" presId="urn:microsoft.com/office/officeart/2005/8/layout/lProcess2"/>
    <dgm:cxn modelId="{D29774CA-41A7-4327-82B4-3782A9A71D02}" type="presOf" srcId="{8B716D2D-6DD2-4A3B-A825-B28DBAA9757B}" destId="{F42ADE42-E135-434A-81F9-62BED0EED487}" srcOrd="0" destOrd="0" presId="urn:microsoft.com/office/officeart/2005/8/layout/lProcess2"/>
    <dgm:cxn modelId="{A6EA5DCD-8DCF-4CC0-9DE5-E0CA1D080C1E}" srcId="{7796DFAB-6FBD-4A48-A53B-70812B0C26EA}" destId="{E346CB51-4ED6-4F41-AD4B-20D5C6001A41}" srcOrd="1" destOrd="0" parTransId="{52A2D5B0-2204-4C29-BF4E-CC1BD81EC8E3}" sibTransId="{C709DD73-A014-4114-B698-708ACA732F3C}"/>
    <dgm:cxn modelId="{7CA3C1CD-346C-479F-8ABD-AFBDBF284181}" srcId="{792D5405-82A9-4D48-B954-207A503EE78D}" destId="{47720799-26AA-4191-A630-54A0910C4850}" srcOrd="0" destOrd="0" parTransId="{618D2683-07FF-4066-8F7C-288DD4799428}" sibTransId="{64D09452-925B-494D-B6BC-6D1CDA0548F1}"/>
    <dgm:cxn modelId="{9C5886DB-D3EF-46E8-A758-72A1A2497DEB}" srcId="{7994392D-F912-4015-A821-7E006E8C6C4E}" destId="{792D5405-82A9-4D48-B954-207A503EE78D}" srcOrd="2" destOrd="0" parTransId="{F906CA90-D686-48EF-AF3D-FF4CB05F7DB3}" sibTransId="{4CF21C6B-67A7-45E6-9BD7-D747CB324B4E}"/>
    <dgm:cxn modelId="{014218DE-FA11-4475-B6DC-B8BC2A1820CD}" type="presOf" srcId="{54BE14DB-7584-4E24-9746-EF2ED2C88E4E}" destId="{9270E44F-FBBB-4BD3-B320-A49374DEEFA6}" srcOrd="0" destOrd="0" presId="urn:microsoft.com/office/officeart/2005/8/layout/lProcess2"/>
    <dgm:cxn modelId="{8E652EE3-336C-40A9-8140-5F96C67D1FD3}" srcId="{54BE14DB-7584-4E24-9746-EF2ED2C88E4E}" destId="{CFF65BEE-4D33-46C0-9B14-9DAACCBE3BBD}" srcOrd="3" destOrd="0" parTransId="{7097C916-1E50-4C61-8F5C-0B42888D734B}" sibTransId="{9C1A276F-FD59-4937-AA0D-91A059D09BED}"/>
    <dgm:cxn modelId="{855F2CE6-15F2-447E-9410-74B588E07854}" srcId="{54BE14DB-7584-4E24-9746-EF2ED2C88E4E}" destId="{8B716D2D-6DD2-4A3B-A825-B28DBAA9757B}" srcOrd="2" destOrd="0" parTransId="{190B299B-EEB0-4C7C-A4BF-90DC7795B16B}" sibTransId="{D9E4A7AC-FAF5-4013-B0C4-039D93BD58FD}"/>
    <dgm:cxn modelId="{6B0732E6-64B4-4581-9C73-E1C3725F92D7}" type="presOf" srcId="{32F5179B-CE8F-4F6E-91A7-E9B1AECDF0F4}" destId="{658FC82F-5082-4CD3-9C97-E7786AF10344}" srcOrd="0" destOrd="0" presId="urn:microsoft.com/office/officeart/2005/8/layout/lProcess2"/>
    <dgm:cxn modelId="{418995EC-A767-4784-ADF1-62AA291FD2FD}" srcId="{7994392D-F912-4015-A821-7E006E8C6C4E}" destId="{7796DFAB-6FBD-4A48-A53B-70812B0C26EA}" srcOrd="1" destOrd="0" parTransId="{B6C5F350-4693-4235-A213-9C74088EB06D}" sibTransId="{6DA3611F-4E33-4416-A1A8-BB0291F4C26B}"/>
    <dgm:cxn modelId="{775C82ED-21D1-4A7C-A166-37F6911ADA19}" type="presOf" srcId="{EA7FAFFA-434E-457D-B973-2C5E0098BA95}" destId="{3EDB609B-61C2-4089-A4D0-36135095B92C}" srcOrd="0" destOrd="0" presId="urn:microsoft.com/office/officeart/2005/8/layout/lProcess2"/>
    <dgm:cxn modelId="{D7B51492-737F-410E-AF5B-1B5AB0234E82}" type="presParOf" srcId="{7EE274C5-A44B-4EC8-8F03-691FB25BB1C9}" destId="{85DEEDBC-D59E-494F-84ED-FFD79F716E03}" srcOrd="0" destOrd="0" presId="urn:microsoft.com/office/officeart/2005/8/layout/lProcess2"/>
    <dgm:cxn modelId="{23D76488-CF20-4EC4-B1F1-D3977FC20352}" type="presParOf" srcId="{85DEEDBC-D59E-494F-84ED-FFD79F716E03}" destId="{9270E44F-FBBB-4BD3-B320-A49374DEEFA6}" srcOrd="0" destOrd="0" presId="urn:microsoft.com/office/officeart/2005/8/layout/lProcess2"/>
    <dgm:cxn modelId="{C2763182-AFE3-46A3-96B2-C63F3F374EC2}" type="presParOf" srcId="{85DEEDBC-D59E-494F-84ED-FFD79F716E03}" destId="{F0D222E3-7806-4A28-83E4-9FA1A5BCE5BF}" srcOrd="1" destOrd="0" presId="urn:microsoft.com/office/officeart/2005/8/layout/lProcess2"/>
    <dgm:cxn modelId="{DC186F71-5057-4172-AB31-69016FFFA1F2}" type="presParOf" srcId="{85DEEDBC-D59E-494F-84ED-FFD79F716E03}" destId="{E6CB4B01-57B9-42BC-8DA8-0099810A7DC8}" srcOrd="2" destOrd="0" presId="urn:microsoft.com/office/officeart/2005/8/layout/lProcess2"/>
    <dgm:cxn modelId="{FD732E64-B97F-461A-8095-6AD34CDC89C5}" type="presParOf" srcId="{E6CB4B01-57B9-42BC-8DA8-0099810A7DC8}" destId="{6ACBFC0A-0DFA-4239-82FD-7DA516C556CD}" srcOrd="0" destOrd="0" presId="urn:microsoft.com/office/officeart/2005/8/layout/lProcess2"/>
    <dgm:cxn modelId="{D4B0D6F8-C7F6-4CC1-B5A9-23D50ADB322A}" type="presParOf" srcId="{6ACBFC0A-0DFA-4239-82FD-7DA516C556CD}" destId="{0071256F-6933-4B93-B1BB-C10530DF4200}" srcOrd="0" destOrd="0" presId="urn:microsoft.com/office/officeart/2005/8/layout/lProcess2"/>
    <dgm:cxn modelId="{EE91F5CF-EFAB-490A-BCEB-361974E6227F}" type="presParOf" srcId="{6ACBFC0A-0DFA-4239-82FD-7DA516C556CD}" destId="{7BED6939-2D49-44DC-AEB6-DE107C7F1ADE}" srcOrd="1" destOrd="0" presId="urn:microsoft.com/office/officeart/2005/8/layout/lProcess2"/>
    <dgm:cxn modelId="{C1DC100F-4E11-434C-BF7F-66FB3A421DE6}" type="presParOf" srcId="{6ACBFC0A-0DFA-4239-82FD-7DA516C556CD}" destId="{E84D1502-9AD7-4DBC-84EC-F49C9EAC4A18}" srcOrd="2" destOrd="0" presId="urn:microsoft.com/office/officeart/2005/8/layout/lProcess2"/>
    <dgm:cxn modelId="{41185957-32A6-44BB-B97F-02939CF14BA3}" type="presParOf" srcId="{6ACBFC0A-0DFA-4239-82FD-7DA516C556CD}" destId="{D24EA043-1BA0-4B97-BB8A-17FC31FC2CE2}" srcOrd="3" destOrd="0" presId="urn:microsoft.com/office/officeart/2005/8/layout/lProcess2"/>
    <dgm:cxn modelId="{F27F6343-422F-4BAB-8DFE-B191A0234327}" type="presParOf" srcId="{6ACBFC0A-0DFA-4239-82FD-7DA516C556CD}" destId="{F42ADE42-E135-434A-81F9-62BED0EED487}" srcOrd="4" destOrd="0" presId="urn:microsoft.com/office/officeart/2005/8/layout/lProcess2"/>
    <dgm:cxn modelId="{89B9E15B-4B4C-4CC1-96C7-C7E278761323}" type="presParOf" srcId="{6ACBFC0A-0DFA-4239-82FD-7DA516C556CD}" destId="{047F517C-1148-4128-9E7E-BCBB9FCD4CFA}" srcOrd="5" destOrd="0" presId="urn:microsoft.com/office/officeart/2005/8/layout/lProcess2"/>
    <dgm:cxn modelId="{A259CD3B-9FF8-4295-A3E9-1DC05E9243D8}" type="presParOf" srcId="{6ACBFC0A-0DFA-4239-82FD-7DA516C556CD}" destId="{B2432FE5-7374-4953-90CE-C835424A0A4D}" srcOrd="6" destOrd="0" presId="urn:microsoft.com/office/officeart/2005/8/layout/lProcess2"/>
    <dgm:cxn modelId="{CC49F597-BAC8-4554-ADAB-59C0ED13579C}" type="presParOf" srcId="{6ACBFC0A-0DFA-4239-82FD-7DA516C556CD}" destId="{4644D575-EE1E-4350-B67F-2BABC390B606}" srcOrd="7" destOrd="0" presId="urn:microsoft.com/office/officeart/2005/8/layout/lProcess2"/>
    <dgm:cxn modelId="{D73E58CF-F9E6-46A0-A932-B371291E0495}" type="presParOf" srcId="{6ACBFC0A-0DFA-4239-82FD-7DA516C556CD}" destId="{EE84B9FA-5513-4336-B4E0-629F2E534529}" srcOrd="8" destOrd="0" presId="urn:microsoft.com/office/officeart/2005/8/layout/lProcess2"/>
    <dgm:cxn modelId="{F49A8310-3C1B-46CE-A9CF-769772BB112E}" type="presParOf" srcId="{7EE274C5-A44B-4EC8-8F03-691FB25BB1C9}" destId="{59C24B65-E1AC-443A-8A2A-86CB5E17D733}" srcOrd="1" destOrd="0" presId="urn:microsoft.com/office/officeart/2005/8/layout/lProcess2"/>
    <dgm:cxn modelId="{41B0F1A5-1967-484E-BAC3-950B802FFB64}" type="presParOf" srcId="{7EE274C5-A44B-4EC8-8F03-691FB25BB1C9}" destId="{D5ACD6CE-4DA4-4F91-8320-D91F21F5FACE}" srcOrd="2" destOrd="0" presId="urn:microsoft.com/office/officeart/2005/8/layout/lProcess2"/>
    <dgm:cxn modelId="{E9C552CF-D776-4628-BDEB-1333A624D72A}" type="presParOf" srcId="{D5ACD6CE-4DA4-4F91-8320-D91F21F5FACE}" destId="{F5165624-3089-445B-83B1-1C73301ED34A}" srcOrd="0" destOrd="0" presId="urn:microsoft.com/office/officeart/2005/8/layout/lProcess2"/>
    <dgm:cxn modelId="{12CA82B9-F35D-48D1-A5E7-23232C434EEE}" type="presParOf" srcId="{D5ACD6CE-4DA4-4F91-8320-D91F21F5FACE}" destId="{317AF6D3-7591-4D35-8349-87DC916EB039}" srcOrd="1" destOrd="0" presId="urn:microsoft.com/office/officeart/2005/8/layout/lProcess2"/>
    <dgm:cxn modelId="{E315D046-37F5-4FE5-BCB8-21D3E99550B3}" type="presParOf" srcId="{D5ACD6CE-4DA4-4F91-8320-D91F21F5FACE}" destId="{302FC0B7-47D9-4292-9EB1-784DB6EBBD58}" srcOrd="2" destOrd="0" presId="urn:microsoft.com/office/officeart/2005/8/layout/lProcess2"/>
    <dgm:cxn modelId="{965BA00E-2F0A-4FA8-8A49-6568ABFAAEA2}" type="presParOf" srcId="{302FC0B7-47D9-4292-9EB1-784DB6EBBD58}" destId="{DABB4147-2417-4781-B93D-95FDBCADCCD3}" srcOrd="0" destOrd="0" presId="urn:microsoft.com/office/officeart/2005/8/layout/lProcess2"/>
    <dgm:cxn modelId="{CA63AA52-407C-48D4-8DAC-CB8C378767CA}" type="presParOf" srcId="{DABB4147-2417-4781-B93D-95FDBCADCCD3}" destId="{0A81535F-F289-4CF2-9AEE-122FA9007BC9}" srcOrd="0" destOrd="0" presId="urn:microsoft.com/office/officeart/2005/8/layout/lProcess2"/>
    <dgm:cxn modelId="{0E87F669-0BE6-447C-B2A2-915655BE5B50}" type="presParOf" srcId="{DABB4147-2417-4781-B93D-95FDBCADCCD3}" destId="{F082C813-FCC8-4848-B613-03F4A70D8001}" srcOrd="1" destOrd="0" presId="urn:microsoft.com/office/officeart/2005/8/layout/lProcess2"/>
    <dgm:cxn modelId="{A3533AFE-BF53-4964-A0FA-60D04F1A2840}" type="presParOf" srcId="{DABB4147-2417-4781-B93D-95FDBCADCCD3}" destId="{D2867A33-0CCD-4578-9655-4E64ED1DEAB9}" srcOrd="2" destOrd="0" presId="urn:microsoft.com/office/officeart/2005/8/layout/lProcess2"/>
    <dgm:cxn modelId="{9FF4EE34-72B9-4919-8074-6727B337DCEF}" type="presParOf" srcId="{DABB4147-2417-4781-B93D-95FDBCADCCD3}" destId="{0BF293AE-BE83-42BA-B73C-4CADA677AB50}" srcOrd="3" destOrd="0" presId="urn:microsoft.com/office/officeart/2005/8/layout/lProcess2"/>
    <dgm:cxn modelId="{6D360ABB-7F70-4817-BBCC-B8545A7627A6}" type="presParOf" srcId="{DABB4147-2417-4781-B93D-95FDBCADCCD3}" destId="{658FC82F-5082-4CD3-9C97-E7786AF10344}" srcOrd="4" destOrd="0" presId="urn:microsoft.com/office/officeart/2005/8/layout/lProcess2"/>
    <dgm:cxn modelId="{31481FD9-D5AB-4400-B077-9301BBD1BF70}" type="presParOf" srcId="{DABB4147-2417-4781-B93D-95FDBCADCCD3}" destId="{37B75CB1-D353-4729-B70C-F1D91DAAB120}" srcOrd="5" destOrd="0" presId="urn:microsoft.com/office/officeart/2005/8/layout/lProcess2"/>
    <dgm:cxn modelId="{DD1878E0-8B8C-4025-809C-D439341138ED}" type="presParOf" srcId="{DABB4147-2417-4781-B93D-95FDBCADCCD3}" destId="{B3B13251-DAC5-4554-BD01-DE0F39F8AAB1}" srcOrd="6" destOrd="0" presId="urn:microsoft.com/office/officeart/2005/8/layout/lProcess2"/>
    <dgm:cxn modelId="{424ED87B-B311-4841-875C-45CF1FDDED4E}" type="presParOf" srcId="{DABB4147-2417-4781-B93D-95FDBCADCCD3}" destId="{2EC1963A-5AC2-4302-9170-7AFCA965B525}" srcOrd="7" destOrd="0" presId="urn:microsoft.com/office/officeart/2005/8/layout/lProcess2"/>
    <dgm:cxn modelId="{8AA3F5EF-7878-4B39-A04F-F2C66FA5F2CB}" type="presParOf" srcId="{DABB4147-2417-4781-B93D-95FDBCADCCD3}" destId="{86356101-58BF-4FD8-AF12-A26B099BD85E}" srcOrd="8" destOrd="0" presId="urn:microsoft.com/office/officeart/2005/8/layout/lProcess2"/>
    <dgm:cxn modelId="{78B0D6EA-15DB-4D1E-B6D9-23C1DAB968A4}" type="presParOf" srcId="{7EE274C5-A44B-4EC8-8F03-691FB25BB1C9}" destId="{5470BD3D-82A7-4E35-86BC-95D66DBB1119}" srcOrd="3" destOrd="0" presId="urn:microsoft.com/office/officeart/2005/8/layout/lProcess2"/>
    <dgm:cxn modelId="{D48CF462-7777-4095-B5B7-66977A4442FF}" type="presParOf" srcId="{7EE274C5-A44B-4EC8-8F03-691FB25BB1C9}" destId="{6EDBADB2-3A28-4653-B522-7F8B78616467}" srcOrd="4" destOrd="0" presId="urn:microsoft.com/office/officeart/2005/8/layout/lProcess2"/>
    <dgm:cxn modelId="{DDA6A2F6-344A-4482-96DF-D0993A912B88}" type="presParOf" srcId="{6EDBADB2-3A28-4653-B522-7F8B78616467}" destId="{1E67C66D-DEDD-4E8E-AB28-D13C8BB6D3EF}" srcOrd="0" destOrd="0" presId="urn:microsoft.com/office/officeart/2005/8/layout/lProcess2"/>
    <dgm:cxn modelId="{4F7FE1B8-D65F-4B4E-A5B7-15B83CF0B59D}" type="presParOf" srcId="{6EDBADB2-3A28-4653-B522-7F8B78616467}" destId="{3540DC1E-A2FE-44C8-9AE9-0232E9C30E4B}" srcOrd="1" destOrd="0" presId="urn:microsoft.com/office/officeart/2005/8/layout/lProcess2"/>
    <dgm:cxn modelId="{9BDC3F70-4FB9-4656-9729-D8DE9C220F74}" type="presParOf" srcId="{6EDBADB2-3A28-4653-B522-7F8B78616467}" destId="{EFA935CB-DF2F-4677-8A81-3389ABAB9EDE}" srcOrd="2" destOrd="0" presId="urn:microsoft.com/office/officeart/2005/8/layout/lProcess2"/>
    <dgm:cxn modelId="{3FD4F838-CD7A-4864-8999-51344DEB46D9}" type="presParOf" srcId="{EFA935CB-DF2F-4677-8A81-3389ABAB9EDE}" destId="{2F84B53A-09B9-44F9-9BD8-1FD4C0B6A639}" srcOrd="0" destOrd="0" presId="urn:microsoft.com/office/officeart/2005/8/layout/lProcess2"/>
    <dgm:cxn modelId="{4F0A3249-42CC-4B30-966F-C959E280398B}" type="presParOf" srcId="{2F84B53A-09B9-44F9-9BD8-1FD4C0B6A639}" destId="{A8F1D83B-B906-463F-BDB3-5E279A04AF1B}" srcOrd="0" destOrd="0" presId="urn:microsoft.com/office/officeart/2005/8/layout/lProcess2"/>
    <dgm:cxn modelId="{7913CB0F-3FF8-4433-B6AA-325137D20107}" type="presParOf" srcId="{2F84B53A-09B9-44F9-9BD8-1FD4C0B6A639}" destId="{7285ABC4-7AF0-4FC5-8475-2E387B3B4B26}" srcOrd="1" destOrd="0" presId="urn:microsoft.com/office/officeart/2005/8/layout/lProcess2"/>
    <dgm:cxn modelId="{1125EBDD-7BD5-4E5E-80B8-2F4F62D44AEC}" type="presParOf" srcId="{2F84B53A-09B9-44F9-9BD8-1FD4C0B6A639}" destId="{63D522E4-5F07-4BB6-B98F-790FB1F9A451}" srcOrd="2" destOrd="0" presId="urn:microsoft.com/office/officeart/2005/8/layout/lProcess2"/>
    <dgm:cxn modelId="{F498625D-97CD-4403-A6D5-36E88DB8657A}" type="presParOf" srcId="{2F84B53A-09B9-44F9-9BD8-1FD4C0B6A639}" destId="{3369B448-7CA2-4A94-8D51-802653E650C2}" srcOrd="3" destOrd="0" presId="urn:microsoft.com/office/officeart/2005/8/layout/lProcess2"/>
    <dgm:cxn modelId="{0F538DB2-D22D-4139-8FFE-AC91535E9BA7}" type="presParOf" srcId="{2F84B53A-09B9-44F9-9BD8-1FD4C0B6A639}" destId="{76EEA0A8-24FC-479D-B50B-C2D92C63B74B}" srcOrd="4" destOrd="0" presId="urn:microsoft.com/office/officeart/2005/8/layout/lProcess2"/>
    <dgm:cxn modelId="{F9AE24D4-2DE6-4372-B915-78C7484B8000}" type="presParOf" srcId="{2F84B53A-09B9-44F9-9BD8-1FD4C0B6A639}" destId="{660C0D15-B16B-4B87-8FB7-4054720615FE}" srcOrd="5" destOrd="0" presId="urn:microsoft.com/office/officeart/2005/8/layout/lProcess2"/>
    <dgm:cxn modelId="{9906EBB7-07A3-4EEB-AF44-55C13896B512}" type="presParOf" srcId="{2F84B53A-09B9-44F9-9BD8-1FD4C0B6A639}" destId="{C282C9A2-7156-4C0E-9212-EC3C60868761}" srcOrd="6" destOrd="0" presId="urn:microsoft.com/office/officeart/2005/8/layout/lProcess2"/>
    <dgm:cxn modelId="{3BB93A2C-A08D-4A3C-99FD-4028A13BBB47}" type="presParOf" srcId="{7EE274C5-A44B-4EC8-8F03-691FB25BB1C9}" destId="{8CD6A9AC-37AE-4336-91FE-DDB8196776DC}" srcOrd="5" destOrd="0" presId="urn:microsoft.com/office/officeart/2005/8/layout/lProcess2"/>
    <dgm:cxn modelId="{0FA84EDF-0AF7-4B43-A630-6D9569F58518}" type="presParOf" srcId="{7EE274C5-A44B-4EC8-8F03-691FB25BB1C9}" destId="{6819D0D2-3AB8-4998-95B4-2798243D9043}" srcOrd="6" destOrd="0" presId="urn:microsoft.com/office/officeart/2005/8/layout/lProcess2"/>
    <dgm:cxn modelId="{75121877-1F70-4010-B2CB-C9DE9BE51870}" type="presParOf" srcId="{6819D0D2-3AB8-4998-95B4-2798243D9043}" destId="{E9324259-8490-4C0F-A583-148D5559FC8C}" srcOrd="0" destOrd="0" presId="urn:microsoft.com/office/officeart/2005/8/layout/lProcess2"/>
    <dgm:cxn modelId="{F6D75BBA-0C29-4D68-AB35-7985B30CFC2C}" type="presParOf" srcId="{6819D0D2-3AB8-4998-95B4-2798243D9043}" destId="{2C1E2C80-FF3D-44ED-B7E3-49CC1635419D}" srcOrd="1" destOrd="0" presId="urn:microsoft.com/office/officeart/2005/8/layout/lProcess2"/>
    <dgm:cxn modelId="{CFC45F75-2399-47AE-AFD1-0B1C2F1E3CEE}" type="presParOf" srcId="{6819D0D2-3AB8-4998-95B4-2798243D9043}" destId="{D7E19A0B-67AB-4707-B520-BC9F349E4C48}" srcOrd="2" destOrd="0" presId="urn:microsoft.com/office/officeart/2005/8/layout/lProcess2"/>
    <dgm:cxn modelId="{DCCC0A02-E06C-481E-8F9B-073DDFA2A5E3}" type="presParOf" srcId="{D7E19A0B-67AB-4707-B520-BC9F349E4C48}" destId="{51189B92-55DF-435F-8968-82A5BB4114CA}" srcOrd="0" destOrd="0" presId="urn:microsoft.com/office/officeart/2005/8/layout/lProcess2"/>
    <dgm:cxn modelId="{ACC2A6E6-2D12-47EA-B286-05E67AEB92AE}" type="presParOf" srcId="{51189B92-55DF-435F-8968-82A5BB4114CA}" destId="{B8CC6DC0-8E71-44E7-9D59-0E06CDB546AC}" srcOrd="0" destOrd="0" presId="urn:microsoft.com/office/officeart/2005/8/layout/lProcess2"/>
    <dgm:cxn modelId="{0FDDE0BD-1965-4B49-B0D1-8473A22EAB95}" type="presParOf" srcId="{51189B92-55DF-435F-8968-82A5BB4114CA}" destId="{64F33E2B-947B-44DB-AE04-9F527C354BA0}" srcOrd="1" destOrd="0" presId="urn:microsoft.com/office/officeart/2005/8/layout/lProcess2"/>
    <dgm:cxn modelId="{EC0FEEE7-8D1C-46C6-A310-DDE8181CD44E}" type="presParOf" srcId="{51189B92-55DF-435F-8968-82A5BB4114CA}" destId="{D9EBD11D-B43E-40F1-94C7-8F98B8755A1D}" srcOrd="2" destOrd="0" presId="urn:microsoft.com/office/officeart/2005/8/layout/lProcess2"/>
    <dgm:cxn modelId="{562F0819-DE30-4DD0-9E56-AC9BEC2C0632}" type="presParOf" srcId="{51189B92-55DF-435F-8968-82A5BB4114CA}" destId="{ED175013-B99E-4BCC-B3AC-08E6F7281827}" srcOrd="3" destOrd="0" presId="urn:microsoft.com/office/officeart/2005/8/layout/lProcess2"/>
    <dgm:cxn modelId="{5408C9C6-24FC-4D45-892D-0D44A880081E}" type="presParOf" srcId="{51189B92-55DF-435F-8968-82A5BB4114CA}" destId="{3EDB609B-61C2-4089-A4D0-36135095B92C}"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788669" y="0"/>
          <a:ext cx="8938260" cy="275616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3080"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UD デジタル 教科書体 NK-R" panose="02020400000000000000" pitchFamily="18" charset="-128"/>
              <a:ea typeface="UD デジタル 教科書体 NK-R" panose="02020400000000000000" pitchFamily="18" charset="-128"/>
            </a:rPr>
            <a:t>アセスメント①就労相談</a:t>
          </a:r>
        </a:p>
      </dsp:txBody>
      <dsp:txXfrm>
        <a:off x="56898" y="880667"/>
        <a:ext cx="1746970" cy="994829"/>
      </dsp:txXfrm>
    </dsp:sp>
    <dsp:sp modelId="{54CFA4EE-E04E-4215-8F09-21618A7449C4}">
      <dsp:nvSpPr>
        <dsp:cNvPr id="0" name=""/>
        <dsp:cNvSpPr/>
      </dsp:nvSpPr>
      <dsp:spPr>
        <a:xfrm>
          <a:off x="2166788"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UD デジタル 教科書体 NK-R" panose="02020400000000000000" pitchFamily="18" charset="-128"/>
              <a:ea typeface="UD デジタル 教科書体 NK-R" panose="02020400000000000000" pitchFamily="18" charset="-128"/>
            </a:rPr>
            <a:t>アセスメント②職業準備支援</a:t>
          </a:r>
        </a:p>
      </dsp:txBody>
      <dsp:txXfrm>
        <a:off x="2220606" y="880667"/>
        <a:ext cx="1746970" cy="994829"/>
      </dsp:txXfrm>
    </dsp:sp>
    <dsp:sp modelId="{F1F2899A-ABDA-4B14-80C3-521A4CCA635C}">
      <dsp:nvSpPr>
        <dsp:cNvPr id="0" name=""/>
        <dsp:cNvSpPr/>
      </dsp:nvSpPr>
      <dsp:spPr>
        <a:xfrm>
          <a:off x="4330496"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UD デジタル 教科書体 NK-R" panose="02020400000000000000" pitchFamily="18" charset="-128"/>
              <a:ea typeface="UD デジタル 教科書体 NK-R" panose="02020400000000000000" pitchFamily="18" charset="-128"/>
            </a:rPr>
            <a:t>職業紹介</a:t>
          </a:r>
          <a:endParaRPr kumimoji="1" lang="en-US" altLang="ja-JP" sz="2000" kern="1200" dirty="0">
            <a:latin typeface="UD デジタル 教科書体 NK-R" panose="02020400000000000000" pitchFamily="18" charset="-128"/>
            <a:ea typeface="UD デジタル 教科書体 NK-R" panose="02020400000000000000" pitchFamily="18" charset="-128"/>
          </a:endParaRPr>
        </a:p>
        <a:p>
          <a:pPr marL="0" lvl="0" indent="0" algn="ctr" defTabSz="889000">
            <a:lnSpc>
              <a:spcPct val="90000"/>
            </a:lnSpc>
            <a:spcBef>
              <a:spcPct val="0"/>
            </a:spcBef>
            <a:spcAft>
              <a:spcPct val="35000"/>
            </a:spcAft>
            <a:buNone/>
          </a:pPr>
          <a:r>
            <a:rPr kumimoji="1" lang="ja-JP" altLang="en-US" sz="2000" kern="1200" dirty="0">
              <a:latin typeface="UD デジタル 教科書体 NK-R" panose="02020400000000000000" pitchFamily="18" charset="-128"/>
              <a:ea typeface="UD デジタル 教科書体 NK-R" panose="02020400000000000000" pitchFamily="18" charset="-128"/>
            </a:rPr>
            <a:t>マッチング</a:t>
          </a:r>
        </a:p>
      </dsp:txBody>
      <dsp:txXfrm>
        <a:off x="4384314" y="880667"/>
        <a:ext cx="1746970" cy="994829"/>
      </dsp:txXfrm>
    </dsp:sp>
    <dsp:sp modelId="{9E18A122-0ECA-4A42-A971-89DF48F6FE1B}">
      <dsp:nvSpPr>
        <dsp:cNvPr id="0" name=""/>
        <dsp:cNvSpPr/>
      </dsp:nvSpPr>
      <dsp:spPr>
        <a:xfrm>
          <a:off x="6494204"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UD デジタル 教科書体 NK-R" panose="02020400000000000000" pitchFamily="18" charset="-128"/>
              <a:ea typeface="UD デジタル 教科書体 NK-R" panose="02020400000000000000" pitchFamily="18" charset="-128"/>
            </a:rPr>
            <a:t>職場適応支援</a:t>
          </a:r>
          <a:r>
            <a:rPr kumimoji="1" lang="ja-JP" altLang="en-US" sz="1400" kern="1200" spc="0" dirty="0">
              <a:latin typeface="UD デジタル 教科書体 NK-R" panose="02020400000000000000" pitchFamily="18" charset="-128"/>
              <a:ea typeface="UD デジタル 教科書体 NK-R" panose="02020400000000000000" pitchFamily="18" charset="-128"/>
            </a:rPr>
            <a:t>（ジョブコーチ支援）</a:t>
          </a:r>
        </a:p>
      </dsp:txBody>
      <dsp:txXfrm>
        <a:off x="6548022" y="880667"/>
        <a:ext cx="1746970" cy="994829"/>
      </dsp:txXfrm>
    </dsp:sp>
    <dsp:sp modelId="{B6F1E923-D873-4B43-9247-A72B973FDB70}">
      <dsp:nvSpPr>
        <dsp:cNvPr id="0" name=""/>
        <dsp:cNvSpPr/>
      </dsp:nvSpPr>
      <dsp:spPr>
        <a:xfrm>
          <a:off x="8657912"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UD デジタル 教科書体 NK-R" panose="02020400000000000000" pitchFamily="18" charset="-128"/>
              <a:ea typeface="UD デジタル 教科書体 NK-R" panose="02020400000000000000" pitchFamily="18" charset="-128"/>
            </a:rPr>
            <a:t>職場定着支援</a:t>
          </a:r>
        </a:p>
      </dsp:txBody>
      <dsp:txXfrm>
        <a:off x="8711730" y="880667"/>
        <a:ext cx="1746970" cy="9948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C7BFD-7F00-4F3F-9FC3-E9A1860F8A84}">
      <dsp:nvSpPr>
        <dsp:cNvPr id="0" name=""/>
        <dsp:cNvSpPr/>
      </dsp:nvSpPr>
      <dsp:spPr>
        <a:xfrm>
          <a:off x="0" y="0"/>
          <a:ext cx="5024597" cy="1072396"/>
        </a:xfrm>
        <a:prstGeom prst="roundRect">
          <a:avLst>
            <a:gd name="adj" fmla="val 10000"/>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ja-JP" altLang="en-US" sz="1200" kern="1200" dirty="0">
              <a:latin typeface="UD デジタル 教科書体 NK-R" panose="02020400000000000000" pitchFamily="18" charset="-128"/>
              <a:ea typeface="UD デジタル 教科書体 NK-R" panose="02020400000000000000" pitchFamily="18" charset="-128"/>
            </a:rPr>
            <a:t>・就職初期において、障害のある人と職場環境との橋渡し役となり、物理的環境、仕事のマッチング、要求水準の調整、人間関係やコミュニケーションの調整、ナチュラルサポートの形成などを集中的に行う。</a:t>
          </a:r>
          <a:endParaRPr kumimoji="1" lang="ja-JP" altLang="en-US" sz="1200" kern="1200" dirty="0">
            <a:latin typeface="UD デジタル 教科書体 NK-R" panose="02020400000000000000" pitchFamily="18" charset="-128"/>
            <a:ea typeface="UD デジタル 教科書体 NK-R" panose="02020400000000000000" pitchFamily="18" charset="-128"/>
          </a:endParaRPr>
        </a:p>
      </dsp:txBody>
      <dsp:txXfrm>
        <a:off x="1112159" y="0"/>
        <a:ext cx="3912437" cy="1072396"/>
      </dsp:txXfrm>
    </dsp:sp>
    <dsp:sp modelId="{2EBA3428-52CB-4502-8097-6D059410A762}">
      <dsp:nvSpPr>
        <dsp:cNvPr id="0" name=""/>
        <dsp:cNvSpPr/>
      </dsp:nvSpPr>
      <dsp:spPr>
        <a:xfrm>
          <a:off x="107239" y="107239"/>
          <a:ext cx="1004919" cy="857917"/>
        </a:xfrm>
        <a:prstGeom prst="roundRect">
          <a:avLst>
            <a:gd name="adj" fmla="val 10000"/>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C425CAE6-DEC2-45A9-BA75-17F9546507A1}">
      <dsp:nvSpPr>
        <dsp:cNvPr id="0" name=""/>
        <dsp:cNvSpPr/>
      </dsp:nvSpPr>
      <dsp:spPr>
        <a:xfrm>
          <a:off x="0" y="1179636"/>
          <a:ext cx="5024597" cy="1411831"/>
        </a:xfrm>
        <a:prstGeom prst="roundRect">
          <a:avLst>
            <a:gd name="adj" fmla="val 10000"/>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ja-JP" altLang="en-US" sz="1200" kern="1200" dirty="0">
              <a:latin typeface="UD デジタル 教科書体 NK-R" panose="02020400000000000000" pitchFamily="18" charset="-128"/>
              <a:ea typeface="UD デジタル 教科書体 NK-R" panose="02020400000000000000" pitchFamily="18" charset="-128"/>
            </a:rPr>
            <a:t>・支援構築を通して得た情報を基に、障害のある人の状況、職場の状況を継続的に観察し、不利・困難な要素（仕事の変化、職員の異動、体調等の変化、家族や友達の変化、支援機関や医療機関の変化）が生じないかを把握する。また、問題が深刻化しないように早期に対応する。</a:t>
          </a:r>
          <a:endParaRPr kumimoji="1" lang="ja-JP" altLang="en-US" sz="1200" kern="1200" dirty="0">
            <a:latin typeface="UD デジタル 教科書体 NK-R" panose="02020400000000000000" pitchFamily="18" charset="-128"/>
            <a:ea typeface="UD デジタル 教科書体 NK-R" panose="02020400000000000000" pitchFamily="18" charset="-128"/>
          </a:endParaRPr>
        </a:p>
      </dsp:txBody>
      <dsp:txXfrm>
        <a:off x="1112159" y="1179636"/>
        <a:ext cx="3912437" cy="1411831"/>
      </dsp:txXfrm>
    </dsp:sp>
    <dsp:sp modelId="{728DF6A7-14E2-4BA0-BDF4-1C95EFF914EE}">
      <dsp:nvSpPr>
        <dsp:cNvPr id="0" name=""/>
        <dsp:cNvSpPr/>
      </dsp:nvSpPr>
      <dsp:spPr>
        <a:xfrm>
          <a:off x="107239" y="1456593"/>
          <a:ext cx="1004919" cy="857917"/>
        </a:xfrm>
        <a:prstGeom prst="roundRect">
          <a:avLst>
            <a:gd name="adj" fmla="val 10000"/>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539E381-990F-435C-8054-BD98DC240AF1}">
      <dsp:nvSpPr>
        <dsp:cNvPr id="0" name=""/>
        <dsp:cNvSpPr/>
      </dsp:nvSpPr>
      <dsp:spPr>
        <a:xfrm>
          <a:off x="0" y="2698706"/>
          <a:ext cx="5024597" cy="1072396"/>
        </a:xfrm>
        <a:prstGeom prst="roundRect">
          <a:avLst>
            <a:gd name="adj" fmla="val 10000"/>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予防をしても必ず問題は生じるので、その都度、早期に介入する。「支援構築⇒予防⇒問題解決」のプロセスがあれば問題解決も比較的容易だが、知らない職場にいきなり入っての問題解決は非常に難しく成果が上がり難い。</a:t>
          </a:r>
        </a:p>
      </dsp:txBody>
      <dsp:txXfrm>
        <a:off x="1112159" y="2698706"/>
        <a:ext cx="3912437" cy="1072396"/>
      </dsp:txXfrm>
    </dsp:sp>
    <dsp:sp modelId="{34A47201-EEA6-4BDD-AD1F-A8396CEFDFD0}">
      <dsp:nvSpPr>
        <dsp:cNvPr id="0" name=""/>
        <dsp:cNvSpPr/>
      </dsp:nvSpPr>
      <dsp:spPr>
        <a:xfrm>
          <a:off x="107239" y="2805946"/>
          <a:ext cx="1004919" cy="857917"/>
        </a:xfrm>
        <a:prstGeom prst="roundRect">
          <a:avLst>
            <a:gd name="adj" fmla="val 10000"/>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i="0" kern="12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i="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0" lvl="0" indent="0" algn="ctr" defTabSz="355600">
            <a:lnSpc>
              <a:spcPct val="90000"/>
            </a:lnSpc>
            <a:spcBef>
              <a:spcPct val="0"/>
            </a:spcBef>
            <a:spcAft>
              <a:spcPct val="35000"/>
            </a:spcAft>
            <a:buNone/>
          </a:pPr>
          <a:r>
            <a:rPr kumimoji="1" lang="ja-JP" altLang="en-US" sz="800" b="0" i="0" kern="1200" dirty="0">
              <a:solidFill>
                <a:schemeClr val="tx1"/>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b="0" kern="12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3D387-3929-415E-9D40-9A5B61FB762E}">
      <dsp:nvSpPr>
        <dsp:cNvPr id="0" name=""/>
        <dsp:cNvSpPr/>
      </dsp:nvSpPr>
      <dsp:spPr>
        <a:xfrm>
          <a:off x="1693" y="0"/>
          <a:ext cx="2063289" cy="324225"/>
        </a:xfrm>
        <a:prstGeom prst="chevron">
          <a:avLst/>
        </a:prstGeom>
        <a:solidFill>
          <a:srgbClr val="CCE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機関連携の断絶</a:t>
          </a:r>
        </a:p>
      </dsp:txBody>
      <dsp:txXfrm>
        <a:off x="163806" y="0"/>
        <a:ext cx="1739064" cy="324225"/>
      </dsp:txXfrm>
    </dsp:sp>
    <dsp:sp modelId="{62CD4B48-5399-4BFF-83EA-B7D670AE81CD}">
      <dsp:nvSpPr>
        <dsp:cNvPr id="0" name=""/>
        <dsp:cNvSpPr/>
      </dsp:nvSpPr>
      <dsp:spPr>
        <a:xfrm>
          <a:off x="1858654" y="0"/>
          <a:ext cx="2063289" cy="324225"/>
        </a:xfrm>
        <a:prstGeom prst="chevron">
          <a:avLst/>
        </a:prstGeom>
        <a:solidFill>
          <a:srgbClr val="CC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プロセスの断絶</a:t>
          </a:r>
        </a:p>
      </dsp:txBody>
      <dsp:txXfrm>
        <a:off x="2020767" y="0"/>
        <a:ext cx="1739064" cy="324225"/>
      </dsp:txXfrm>
    </dsp:sp>
    <dsp:sp modelId="{AB71A214-604A-4AD6-97CC-FBBB26D53715}">
      <dsp:nvSpPr>
        <dsp:cNvPr id="0" name=""/>
        <dsp:cNvSpPr/>
      </dsp:nvSpPr>
      <dsp:spPr>
        <a:xfrm>
          <a:off x="3715614" y="0"/>
          <a:ext cx="2063289" cy="324225"/>
        </a:xfrm>
        <a:prstGeom prst="chevron">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solidFill>
                <a:srgbClr val="FF0000"/>
              </a:solidFill>
              <a:latin typeface="UD デジタル 教科書体 NK-R" panose="02020400000000000000" pitchFamily="18" charset="-128"/>
              <a:ea typeface="UD デジタル 教科書体 NK-R" panose="02020400000000000000" pitchFamily="18" charset="-128"/>
            </a:rPr>
            <a:t>危機介入の労力大</a:t>
          </a:r>
        </a:p>
      </dsp:txBody>
      <dsp:txXfrm>
        <a:off x="3877727" y="0"/>
        <a:ext cx="1739064" cy="3242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3D387-3929-415E-9D40-9A5B61FB762E}">
      <dsp:nvSpPr>
        <dsp:cNvPr id="0" name=""/>
        <dsp:cNvSpPr/>
      </dsp:nvSpPr>
      <dsp:spPr>
        <a:xfrm>
          <a:off x="1693" y="0"/>
          <a:ext cx="2063289" cy="324225"/>
        </a:xfrm>
        <a:prstGeom prst="chevron">
          <a:avLst/>
        </a:prstGeom>
        <a:solidFill>
          <a:srgbClr val="CCE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関係機関の連携</a:t>
          </a:r>
        </a:p>
      </dsp:txBody>
      <dsp:txXfrm>
        <a:off x="163806" y="0"/>
        <a:ext cx="1739064" cy="324225"/>
      </dsp:txXfrm>
    </dsp:sp>
    <dsp:sp modelId="{62CD4B48-5399-4BFF-83EA-B7D670AE81CD}">
      <dsp:nvSpPr>
        <dsp:cNvPr id="0" name=""/>
        <dsp:cNvSpPr/>
      </dsp:nvSpPr>
      <dsp:spPr>
        <a:xfrm>
          <a:off x="1857329" y="0"/>
          <a:ext cx="2063289" cy="324225"/>
        </a:xfrm>
        <a:prstGeom prst="chevron">
          <a:avLst/>
        </a:prstGeom>
        <a:solidFill>
          <a:srgbClr val="CC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一貫性なプロセス</a:t>
          </a:r>
        </a:p>
      </dsp:txBody>
      <dsp:txXfrm>
        <a:off x="2019442" y="0"/>
        <a:ext cx="1739064" cy="324225"/>
      </dsp:txXfrm>
    </dsp:sp>
    <dsp:sp modelId="{AB71A214-604A-4AD6-97CC-FBBB26D53715}">
      <dsp:nvSpPr>
        <dsp:cNvPr id="0" name=""/>
        <dsp:cNvSpPr/>
      </dsp:nvSpPr>
      <dsp:spPr>
        <a:xfrm>
          <a:off x="3715614" y="0"/>
          <a:ext cx="2063289" cy="324225"/>
        </a:xfrm>
        <a:prstGeom prst="chevron">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solidFill>
                <a:srgbClr val="FF0000"/>
              </a:solidFill>
              <a:latin typeface="UD デジタル 教科書体 NK-R" panose="02020400000000000000" pitchFamily="18" charset="-128"/>
              <a:ea typeface="UD デジタル 教科書体 NK-R" panose="02020400000000000000" pitchFamily="18" charset="-128"/>
            </a:rPr>
            <a:t>初期に労力をかける</a:t>
          </a:r>
        </a:p>
      </dsp:txBody>
      <dsp:txXfrm>
        <a:off x="3877727" y="0"/>
        <a:ext cx="1739064" cy="3242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D830-0D40-461A-8FF6-B909A8FBCA92}">
      <dsp:nvSpPr>
        <dsp:cNvPr id="0" name=""/>
        <dsp:cNvSpPr/>
      </dsp:nvSpPr>
      <dsp:spPr>
        <a:xfrm>
          <a:off x="2541" y="176675"/>
          <a:ext cx="1111185" cy="760467"/>
        </a:xfrm>
        <a:prstGeom prst="roundRect">
          <a:avLst>
            <a:gd name="adj" fmla="val 10000"/>
          </a:avLst>
        </a:prstGeom>
        <a:gradFill rotWithShape="0">
          <a:gsLst>
            <a:gs pos="0">
              <a:schemeClr val="accent2">
                <a:hueOff val="0"/>
                <a:satOff val="0"/>
                <a:lumOff val="0"/>
                <a:alphaOff val="0"/>
                <a:tint val="83000"/>
                <a:shade val="100000"/>
                <a:satMod val="100000"/>
              </a:schemeClr>
            </a:gs>
            <a:gs pos="100000">
              <a:schemeClr val="accent2">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先の見通しを持たない就労相談</a:t>
          </a:r>
        </a:p>
      </dsp:txBody>
      <dsp:txXfrm>
        <a:off x="24814" y="198948"/>
        <a:ext cx="1066639" cy="715921"/>
      </dsp:txXfrm>
    </dsp:sp>
    <dsp:sp modelId="{CB5708D6-9619-4077-9EC2-5E08EA737A74}">
      <dsp:nvSpPr>
        <dsp:cNvPr id="0" name=""/>
        <dsp:cNvSpPr/>
      </dsp:nvSpPr>
      <dsp:spPr>
        <a:xfrm>
          <a:off x="1224845" y="419121"/>
          <a:ext cx="235571" cy="275574"/>
        </a:xfrm>
        <a:prstGeom prst="rightArrow">
          <a:avLst>
            <a:gd name="adj1" fmla="val 60000"/>
            <a:gd name="adj2" fmla="val 50000"/>
          </a:avLst>
        </a:prstGeom>
        <a:gradFill rotWithShape="0">
          <a:gsLst>
            <a:gs pos="0">
              <a:schemeClr val="accent2">
                <a:hueOff val="0"/>
                <a:satOff val="0"/>
                <a:lumOff val="0"/>
                <a:alphaOff val="0"/>
                <a:tint val="83000"/>
                <a:shade val="100000"/>
                <a:satMod val="100000"/>
              </a:schemeClr>
            </a:gs>
            <a:gs pos="100000">
              <a:schemeClr val="accent2">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1224845" y="474236"/>
        <a:ext cx="164900" cy="165344"/>
      </dsp:txXfrm>
    </dsp:sp>
    <dsp:sp modelId="{096CA568-2214-4875-B0DC-B2EA9D3DDAE6}">
      <dsp:nvSpPr>
        <dsp:cNvPr id="0" name=""/>
        <dsp:cNvSpPr/>
      </dsp:nvSpPr>
      <dsp:spPr>
        <a:xfrm>
          <a:off x="1558201" y="176675"/>
          <a:ext cx="1111185" cy="760467"/>
        </a:xfrm>
        <a:prstGeom prst="roundRect">
          <a:avLst>
            <a:gd name="adj" fmla="val 10000"/>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企業に情報がつながらない</a:t>
          </a:r>
        </a:p>
      </dsp:txBody>
      <dsp:txXfrm>
        <a:off x="1580474" y="198948"/>
        <a:ext cx="1066639" cy="715921"/>
      </dsp:txXfrm>
    </dsp:sp>
    <dsp:sp modelId="{B8B43B79-5DAE-4079-99CE-6914A33CAAA4}">
      <dsp:nvSpPr>
        <dsp:cNvPr id="0" name=""/>
        <dsp:cNvSpPr/>
      </dsp:nvSpPr>
      <dsp:spPr>
        <a:xfrm>
          <a:off x="2780505" y="419121"/>
          <a:ext cx="235571" cy="275574"/>
        </a:xfrm>
        <a:prstGeom prst="rightArrow">
          <a:avLst>
            <a:gd name="adj1" fmla="val 60000"/>
            <a:gd name="adj2" fmla="val 50000"/>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2780505" y="474236"/>
        <a:ext cx="164900" cy="165344"/>
      </dsp:txXfrm>
    </dsp:sp>
    <dsp:sp modelId="{07B7AA78-64DC-461C-90AF-F58BC8470310}">
      <dsp:nvSpPr>
        <dsp:cNvPr id="0" name=""/>
        <dsp:cNvSpPr/>
      </dsp:nvSpPr>
      <dsp:spPr>
        <a:xfrm>
          <a:off x="3113861" y="176675"/>
          <a:ext cx="1111185" cy="760467"/>
        </a:xfrm>
        <a:prstGeom prst="roundRect">
          <a:avLst>
            <a:gd name="adj" fmla="val 10000"/>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職業準備性不足の就職、ミスマッチの就職</a:t>
          </a:r>
        </a:p>
      </dsp:txBody>
      <dsp:txXfrm>
        <a:off x="3136134" y="198948"/>
        <a:ext cx="1066639" cy="715921"/>
      </dsp:txXfrm>
    </dsp:sp>
    <dsp:sp modelId="{ADC43029-752B-4A01-AEED-A7375F38F733}">
      <dsp:nvSpPr>
        <dsp:cNvPr id="0" name=""/>
        <dsp:cNvSpPr/>
      </dsp:nvSpPr>
      <dsp:spPr>
        <a:xfrm>
          <a:off x="4336165" y="419121"/>
          <a:ext cx="235571" cy="275574"/>
        </a:xfrm>
        <a:prstGeom prst="rightArrow">
          <a:avLst>
            <a:gd name="adj1" fmla="val 60000"/>
            <a:gd name="adj2" fmla="val 50000"/>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4336165" y="474236"/>
        <a:ext cx="164900" cy="165344"/>
      </dsp:txXfrm>
    </dsp:sp>
    <dsp:sp modelId="{B63C32EB-BDB0-4897-9093-3998872206EF}">
      <dsp:nvSpPr>
        <dsp:cNvPr id="0" name=""/>
        <dsp:cNvSpPr/>
      </dsp:nvSpPr>
      <dsp:spPr>
        <a:xfrm>
          <a:off x="4669520" y="176675"/>
          <a:ext cx="1111185" cy="7604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危機介入、問題会解決型の定着支援</a:t>
          </a:r>
        </a:p>
      </dsp:txBody>
      <dsp:txXfrm>
        <a:off x="4691793" y="198948"/>
        <a:ext cx="1066639" cy="71592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D830-0D40-461A-8FF6-B909A8FBCA92}">
      <dsp:nvSpPr>
        <dsp:cNvPr id="0" name=""/>
        <dsp:cNvSpPr/>
      </dsp:nvSpPr>
      <dsp:spPr>
        <a:xfrm>
          <a:off x="2541" y="176675"/>
          <a:ext cx="1111185" cy="760467"/>
        </a:xfrm>
        <a:prstGeom prst="roundRect">
          <a:avLst>
            <a:gd name="adj" fmla="val 10000"/>
          </a:avLst>
        </a:prstGeom>
        <a:gradFill rotWithShape="0">
          <a:gsLst>
            <a:gs pos="0">
              <a:schemeClr val="accent2">
                <a:hueOff val="0"/>
                <a:satOff val="0"/>
                <a:lumOff val="0"/>
                <a:alphaOff val="0"/>
                <a:tint val="83000"/>
                <a:shade val="100000"/>
                <a:satMod val="100000"/>
              </a:schemeClr>
            </a:gs>
            <a:gs pos="100000">
              <a:schemeClr val="accent2">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適切な方向性につなげる就労相談</a:t>
          </a:r>
        </a:p>
      </dsp:txBody>
      <dsp:txXfrm>
        <a:off x="24814" y="198948"/>
        <a:ext cx="1066639" cy="715921"/>
      </dsp:txXfrm>
    </dsp:sp>
    <dsp:sp modelId="{CB5708D6-9619-4077-9EC2-5E08EA737A74}">
      <dsp:nvSpPr>
        <dsp:cNvPr id="0" name=""/>
        <dsp:cNvSpPr/>
      </dsp:nvSpPr>
      <dsp:spPr>
        <a:xfrm>
          <a:off x="1224845" y="419121"/>
          <a:ext cx="235571" cy="275574"/>
        </a:xfrm>
        <a:prstGeom prst="rightArrow">
          <a:avLst>
            <a:gd name="adj1" fmla="val 60000"/>
            <a:gd name="adj2" fmla="val 50000"/>
          </a:avLst>
        </a:prstGeom>
        <a:gradFill rotWithShape="0">
          <a:gsLst>
            <a:gs pos="0">
              <a:schemeClr val="accent2">
                <a:hueOff val="0"/>
                <a:satOff val="0"/>
                <a:lumOff val="0"/>
                <a:alphaOff val="0"/>
                <a:tint val="83000"/>
                <a:shade val="100000"/>
                <a:satMod val="100000"/>
              </a:schemeClr>
            </a:gs>
            <a:gs pos="100000">
              <a:schemeClr val="accent2">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1224845" y="474236"/>
        <a:ext cx="164900" cy="165344"/>
      </dsp:txXfrm>
    </dsp:sp>
    <dsp:sp modelId="{096CA568-2214-4875-B0DC-B2EA9D3DDAE6}">
      <dsp:nvSpPr>
        <dsp:cNvPr id="0" name=""/>
        <dsp:cNvSpPr/>
      </dsp:nvSpPr>
      <dsp:spPr>
        <a:xfrm>
          <a:off x="1558201" y="176675"/>
          <a:ext cx="1111185" cy="760467"/>
        </a:xfrm>
        <a:prstGeom prst="roundRect">
          <a:avLst>
            <a:gd name="adj" fmla="val 10000"/>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就労支援機関での適切なアセスメント</a:t>
          </a:r>
        </a:p>
      </dsp:txBody>
      <dsp:txXfrm>
        <a:off x="1580474" y="198948"/>
        <a:ext cx="1066639" cy="715921"/>
      </dsp:txXfrm>
    </dsp:sp>
    <dsp:sp modelId="{B8B43B79-5DAE-4079-99CE-6914A33CAAA4}">
      <dsp:nvSpPr>
        <dsp:cNvPr id="0" name=""/>
        <dsp:cNvSpPr/>
      </dsp:nvSpPr>
      <dsp:spPr>
        <a:xfrm rot="21585358">
          <a:off x="2791545" y="415683"/>
          <a:ext cx="258980" cy="275574"/>
        </a:xfrm>
        <a:prstGeom prst="rightArrow">
          <a:avLst>
            <a:gd name="adj1" fmla="val 60000"/>
            <a:gd name="adj2" fmla="val 50000"/>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2791545" y="470963"/>
        <a:ext cx="181286" cy="165344"/>
      </dsp:txXfrm>
    </dsp:sp>
    <dsp:sp modelId="{07B7AA78-64DC-461C-90AF-F58BC8470310}">
      <dsp:nvSpPr>
        <dsp:cNvPr id="0" name=""/>
        <dsp:cNvSpPr/>
      </dsp:nvSpPr>
      <dsp:spPr>
        <a:xfrm>
          <a:off x="3158024" y="169861"/>
          <a:ext cx="1111185" cy="760467"/>
        </a:xfrm>
        <a:prstGeom prst="roundRect">
          <a:avLst>
            <a:gd name="adj" fmla="val 10000"/>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UD デジタル 教科書体 NK-R" panose="02020400000000000000" pitchFamily="18" charset="-128"/>
              <a:ea typeface="UD デジタル 教科書体 NK-R" panose="02020400000000000000" pitchFamily="18" charset="-128"/>
            </a:rPr>
            <a:t>アセスメントに基づくマッチングと職場適応支援</a:t>
          </a:r>
        </a:p>
      </dsp:txBody>
      <dsp:txXfrm>
        <a:off x="3180297" y="192134"/>
        <a:ext cx="1066639" cy="715921"/>
      </dsp:txXfrm>
    </dsp:sp>
    <dsp:sp modelId="{ADC43029-752B-4A01-AEED-A7375F38F733}">
      <dsp:nvSpPr>
        <dsp:cNvPr id="0" name=""/>
        <dsp:cNvSpPr/>
      </dsp:nvSpPr>
      <dsp:spPr>
        <a:xfrm rot="15497">
          <a:off x="4369286" y="415742"/>
          <a:ext cx="212167" cy="275574"/>
        </a:xfrm>
        <a:prstGeom prst="rightArrow">
          <a:avLst>
            <a:gd name="adj1" fmla="val 60000"/>
            <a:gd name="adj2" fmla="val 50000"/>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4369286" y="470714"/>
        <a:ext cx="148517" cy="165344"/>
      </dsp:txXfrm>
    </dsp:sp>
    <dsp:sp modelId="{B63C32EB-BDB0-4897-9093-3998872206EF}">
      <dsp:nvSpPr>
        <dsp:cNvPr id="0" name=""/>
        <dsp:cNvSpPr/>
      </dsp:nvSpPr>
      <dsp:spPr>
        <a:xfrm>
          <a:off x="4669520" y="176675"/>
          <a:ext cx="1111185" cy="7604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モニタリングと修正で危機を予防</a:t>
          </a:r>
        </a:p>
      </dsp:txBody>
      <dsp:txXfrm>
        <a:off x="4691793" y="198948"/>
        <a:ext cx="1066639" cy="7159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7CA9C-916C-4A51-86B8-3E35D95551B2}">
      <dsp:nvSpPr>
        <dsp:cNvPr id="0" name=""/>
        <dsp:cNvSpPr/>
      </dsp:nvSpPr>
      <dsp:spPr>
        <a:xfrm>
          <a:off x="3199605" y="4548604"/>
          <a:ext cx="76183" cy="76183"/>
        </a:xfrm>
        <a:prstGeom prst="ellipse">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342B5F9-37AB-4540-A2BF-B112086B0FD7}">
      <dsp:nvSpPr>
        <dsp:cNvPr id="0" name=""/>
        <dsp:cNvSpPr/>
      </dsp:nvSpPr>
      <dsp:spPr>
        <a:xfrm>
          <a:off x="3037487" y="4618114"/>
          <a:ext cx="76183" cy="76183"/>
        </a:xfrm>
        <a:prstGeom prst="ellipse">
          <a:avLst/>
        </a:prstGeom>
        <a:gradFill rotWithShape="0">
          <a:gsLst>
            <a:gs pos="0">
              <a:schemeClr val="accent3">
                <a:hueOff val="-66711"/>
                <a:satOff val="359"/>
                <a:lumOff val="404"/>
                <a:alphaOff val="0"/>
                <a:tint val="83000"/>
                <a:shade val="100000"/>
                <a:satMod val="100000"/>
              </a:schemeClr>
            </a:gs>
            <a:gs pos="100000">
              <a:schemeClr val="accent3">
                <a:hueOff val="-66711"/>
                <a:satOff val="359"/>
                <a:lumOff val="404"/>
                <a:alphaOff val="0"/>
                <a:tint val="61000"/>
                <a:alpha val="100000"/>
                <a:satMod val="180000"/>
              </a:schemeClr>
            </a:gs>
          </a:gsLst>
          <a:path path="circle">
            <a:fillToRect l="100000" t="100000" r="100000" b="100000"/>
          </a:path>
        </a:gradFill>
        <a:ln w="9525" cap="flat" cmpd="sng" algn="ctr">
          <a:solidFill>
            <a:schemeClr val="accent3">
              <a:hueOff val="-66711"/>
              <a:satOff val="359"/>
              <a:lumOff val="404"/>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069C1B5-F8B4-4456-8D10-7E1A4B414B51}">
      <dsp:nvSpPr>
        <dsp:cNvPr id="0" name=""/>
        <dsp:cNvSpPr/>
      </dsp:nvSpPr>
      <dsp:spPr>
        <a:xfrm>
          <a:off x="2872321" y="4677307"/>
          <a:ext cx="76183" cy="76183"/>
        </a:xfrm>
        <a:prstGeom prst="ellipse">
          <a:avLst/>
        </a:prstGeom>
        <a:gradFill rotWithShape="0">
          <a:gsLst>
            <a:gs pos="0">
              <a:schemeClr val="accent3">
                <a:hueOff val="-133421"/>
                <a:satOff val="717"/>
                <a:lumOff val="809"/>
                <a:alphaOff val="0"/>
                <a:tint val="83000"/>
                <a:shade val="100000"/>
                <a:satMod val="100000"/>
              </a:schemeClr>
            </a:gs>
            <a:gs pos="100000">
              <a:schemeClr val="accent3">
                <a:hueOff val="-133421"/>
                <a:satOff val="717"/>
                <a:lumOff val="809"/>
                <a:alphaOff val="0"/>
                <a:tint val="61000"/>
                <a:alpha val="100000"/>
                <a:satMod val="180000"/>
              </a:schemeClr>
            </a:gs>
          </a:gsLst>
          <a:path path="circle">
            <a:fillToRect l="100000" t="100000" r="100000" b="100000"/>
          </a:path>
        </a:gradFill>
        <a:ln w="9525" cap="flat" cmpd="sng" algn="ctr">
          <a:solidFill>
            <a:schemeClr val="accent3">
              <a:hueOff val="-133421"/>
              <a:satOff val="717"/>
              <a:lumOff val="809"/>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652682E-5572-4C18-88F0-761AFD0F7C60}">
      <dsp:nvSpPr>
        <dsp:cNvPr id="0" name=""/>
        <dsp:cNvSpPr/>
      </dsp:nvSpPr>
      <dsp:spPr>
        <a:xfrm>
          <a:off x="2704718" y="4725639"/>
          <a:ext cx="76183" cy="76183"/>
        </a:xfrm>
        <a:prstGeom prst="ellipse">
          <a:avLst/>
        </a:prstGeom>
        <a:gradFill rotWithShape="0">
          <a:gsLst>
            <a:gs pos="0">
              <a:schemeClr val="accent3">
                <a:hueOff val="-200132"/>
                <a:satOff val="1076"/>
                <a:lumOff val="1213"/>
                <a:alphaOff val="0"/>
                <a:tint val="83000"/>
                <a:shade val="100000"/>
                <a:satMod val="100000"/>
              </a:schemeClr>
            </a:gs>
            <a:gs pos="100000">
              <a:schemeClr val="accent3">
                <a:hueOff val="-200132"/>
                <a:satOff val="1076"/>
                <a:lumOff val="1213"/>
                <a:alphaOff val="0"/>
                <a:tint val="61000"/>
                <a:alpha val="100000"/>
                <a:satMod val="180000"/>
              </a:schemeClr>
            </a:gs>
          </a:gsLst>
          <a:path path="circle">
            <a:fillToRect l="100000" t="100000" r="100000" b="100000"/>
          </a:path>
        </a:gradFill>
        <a:ln w="9525" cap="flat" cmpd="sng" algn="ctr">
          <a:solidFill>
            <a:schemeClr val="accent3">
              <a:hueOff val="-200132"/>
              <a:satOff val="1076"/>
              <a:lumOff val="121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58FD203-D46E-4BDC-8BCE-6B03A3D819F0}">
      <dsp:nvSpPr>
        <dsp:cNvPr id="0" name=""/>
        <dsp:cNvSpPr/>
      </dsp:nvSpPr>
      <dsp:spPr>
        <a:xfrm>
          <a:off x="2535285" y="4763109"/>
          <a:ext cx="76183" cy="76183"/>
        </a:xfrm>
        <a:prstGeom prst="ellipse">
          <a:avLst/>
        </a:prstGeom>
        <a:gradFill rotWithShape="0">
          <a:gsLst>
            <a:gs pos="0">
              <a:schemeClr val="accent3">
                <a:hueOff val="-266842"/>
                <a:satOff val="1435"/>
                <a:lumOff val="1618"/>
                <a:alphaOff val="0"/>
                <a:tint val="83000"/>
                <a:shade val="100000"/>
                <a:satMod val="100000"/>
              </a:schemeClr>
            </a:gs>
            <a:gs pos="100000">
              <a:schemeClr val="accent3">
                <a:hueOff val="-266842"/>
                <a:satOff val="1435"/>
                <a:lumOff val="1618"/>
                <a:alphaOff val="0"/>
                <a:tint val="61000"/>
                <a:alpha val="100000"/>
                <a:satMod val="180000"/>
              </a:schemeClr>
            </a:gs>
          </a:gsLst>
          <a:path path="circle">
            <a:fillToRect l="100000" t="100000" r="100000" b="100000"/>
          </a:path>
        </a:gradFill>
        <a:ln w="9525" cap="flat" cmpd="sng" algn="ctr">
          <a:solidFill>
            <a:schemeClr val="accent3">
              <a:hueOff val="-266842"/>
              <a:satOff val="1435"/>
              <a:lumOff val="1618"/>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ABCDFF3-6AF4-470A-A56D-3AF48EEFAA76}">
      <dsp:nvSpPr>
        <dsp:cNvPr id="0" name=""/>
        <dsp:cNvSpPr/>
      </dsp:nvSpPr>
      <dsp:spPr>
        <a:xfrm>
          <a:off x="4119902" y="3897484"/>
          <a:ext cx="76183" cy="76183"/>
        </a:xfrm>
        <a:prstGeom prst="ellipse">
          <a:avLst/>
        </a:prstGeom>
        <a:gradFill rotWithShape="0">
          <a:gsLst>
            <a:gs pos="0">
              <a:schemeClr val="accent3">
                <a:hueOff val="-333553"/>
                <a:satOff val="1793"/>
                <a:lumOff val="2022"/>
                <a:alphaOff val="0"/>
                <a:tint val="83000"/>
                <a:shade val="100000"/>
                <a:satMod val="100000"/>
              </a:schemeClr>
            </a:gs>
            <a:gs pos="100000">
              <a:schemeClr val="accent3">
                <a:hueOff val="-333553"/>
                <a:satOff val="1793"/>
                <a:lumOff val="2022"/>
                <a:alphaOff val="0"/>
                <a:tint val="61000"/>
                <a:alpha val="100000"/>
                <a:satMod val="180000"/>
              </a:schemeClr>
            </a:gs>
          </a:gsLst>
          <a:path path="circle">
            <a:fillToRect l="100000" t="100000" r="100000" b="100000"/>
          </a:path>
        </a:gradFill>
        <a:ln w="9525" cap="flat" cmpd="sng" algn="ctr">
          <a:solidFill>
            <a:schemeClr val="accent3">
              <a:hueOff val="-333553"/>
              <a:satOff val="1793"/>
              <a:lumOff val="202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D96147C-CCFA-49B9-9E34-12E56EDB8D0E}">
      <dsp:nvSpPr>
        <dsp:cNvPr id="0" name=""/>
        <dsp:cNvSpPr/>
      </dsp:nvSpPr>
      <dsp:spPr>
        <a:xfrm>
          <a:off x="3984600" y="4026730"/>
          <a:ext cx="76183" cy="76183"/>
        </a:xfrm>
        <a:prstGeom prst="ellipse">
          <a:avLst/>
        </a:prstGeom>
        <a:gradFill rotWithShape="0">
          <a:gsLst>
            <a:gs pos="0">
              <a:schemeClr val="accent3">
                <a:hueOff val="-400263"/>
                <a:satOff val="2152"/>
                <a:lumOff val="2427"/>
                <a:alphaOff val="0"/>
                <a:tint val="83000"/>
                <a:shade val="100000"/>
                <a:satMod val="100000"/>
              </a:schemeClr>
            </a:gs>
            <a:gs pos="100000">
              <a:schemeClr val="accent3">
                <a:hueOff val="-400263"/>
                <a:satOff val="2152"/>
                <a:lumOff val="2427"/>
                <a:alphaOff val="0"/>
                <a:tint val="61000"/>
                <a:alpha val="100000"/>
                <a:satMod val="180000"/>
              </a:schemeClr>
            </a:gs>
          </a:gsLst>
          <a:path path="circle">
            <a:fillToRect l="100000" t="100000" r="100000" b="100000"/>
          </a:path>
        </a:gradFill>
        <a:ln w="9525" cap="flat" cmpd="sng" algn="ctr">
          <a:solidFill>
            <a:schemeClr val="accent3">
              <a:hueOff val="-400263"/>
              <a:satOff val="2152"/>
              <a:lumOff val="2427"/>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B47EADB-A74D-458F-8DA5-A688143B971A}">
      <dsp:nvSpPr>
        <dsp:cNvPr id="0" name=""/>
        <dsp:cNvSpPr/>
      </dsp:nvSpPr>
      <dsp:spPr>
        <a:xfrm>
          <a:off x="4707428" y="3130151"/>
          <a:ext cx="76183" cy="76183"/>
        </a:xfrm>
        <a:prstGeom prst="ellipse">
          <a:avLst/>
        </a:prstGeom>
        <a:gradFill rotWithShape="0">
          <a:gsLst>
            <a:gs pos="0">
              <a:schemeClr val="accent3">
                <a:hueOff val="-466974"/>
                <a:satOff val="2511"/>
                <a:lumOff val="2831"/>
                <a:alphaOff val="0"/>
                <a:tint val="83000"/>
                <a:shade val="100000"/>
                <a:satMod val="100000"/>
              </a:schemeClr>
            </a:gs>
            <a:gs pos="100000">
              <a:schemeClr val="accent3">
                <a:hueOff val="-466974"/>
                <a:satOff val="2511"/>
                <a:lumOff val="2831"/>
                <a:alphaOff val="0"/>
                <a:tint val="61000"/>
                <a:alpha val="100000"/>
                <a:satMod val="180000"/>
              </a:schemeClr>
            </a:gs>
          </a:gsLst>
          <a:path path="circle">
            <a:fillToRect l="100000" t="100000" r="100000" b="100000"/>
          </a:path>
        </a:gradFill>
        <a:ln w="9525" cap="flat" cmpd="sng" algn="ctr">
          <a:solidFill>
            <a:schemeClr val="accent3">
              <a:hueOff val="-466974"/>
              <a:satOff val="2511"/>
              <a:lumOff val="2831"/>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289A204-B9F1-4F07-B889-E25847C5533A}">
      <dsp:nvSpPr>
        <dsp:cNvPr id="0" name=""/>
        <dsp:cNvSpPr/>
      </dsp:nvSpPr>
      <dsp:spPr>
        <a:xfrm>
          <a:off x="5105411" y="2222710"/>
          <a:ext cx="76183" cy="76183"/>
        </a:xfrm>
        <a:prstGeom prst="ellipse">
          <a:avLst/>
        </a:prstGeom>
        <a:gradFill rotWithShape="0">
          <a:gsLst>
            <a:gs pos="0">
              <a:schemeClr val="accent3">
                <a:hueOff val="-533684"/>
                <a:satOff val="2869"/>
                <a:lumOff val="3235"/>
                <a:alphaOff val="0"/>
                <a:tint val="83000"/>
                <a:shade val="100000"/>
                <a:satMod val="100000"/>
              </a:schemeClr>
            </a:gs>
            <a:gs pos="100000">
              <a:schemeClr val="accent3">
                <a:hueOff val="-533684"/>
                <a:satOff val="2869"/>
                <a:lumOff val="3235"/>
                <a:alphaOff val="0"/>
                <a:tint val="61000"/>
                <a:alpha val="100000"/>
                <a:satMod val="180000"/>
              </a:schemeClr>
            </a:gs>
          </a:gsLst>
          <a:path path="circle">
            <a:fillToRect l="100000" t="100000" r="100000" b="100000"/>
          </a:path>
        </a:gradFill>
        <a:ln w="9525" cap="flat" cmpd="sng" algn="ctr">
          <a:solidFill>
            <a:schemeClr val="accent3">
              <a:hueOff val="-533684"/>
              <a:satOff val="2869"/>
              <a:lumOff val="323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6DFBEB7-D57B-4B18-90E8-FB15EFFB0EBF}">
      <dsp:nvSpPr>
        <dsp:cNvPr id="0" name=""/>
        <dsp:cNvSpPr/>
      </dsp:nvSpPr>
      <dsp:spPr>
        <a:xfrm>
          <a:off x="5294955" y="1277799"/>
          <a:ext cx="76183" cy="76183"/>
        </a:xfrm>
        <a:prstGeom prst="ellipse">
          <a:avLst/>
        </a:prstGeom>
        <a:gradFill rotWithShape="0">
          <a:gsLst>
            <a:gs pos="0">
              <a:schemeClr val="accent3">
                <a:hueOff val="-600395"/>
                <a:satOff val="3228"/>
                <a:lumOff val="3640"/>
                <a:alphaOff val="0"/>
                <a:tint val="83000"/>
                <a:shade val="100000"/>
                <a:satMod val="100000"/>
              </a:schemeClr>
            </a:gs>
            <a:gs pos="100000">
              <a:schemeClr val="accent3">
                <a:hueOff val="-600395"/>
                <a:satOff val="3228"/>
                <a:lumOff val="3640"/>
                <a:alphaOff val="0"/>
                <a:tint val="61000"/>
                <a:alpha val="100000"/>
                <a:satMod val="180000"/>
              </a:schemeClr>
            </a:gs>
          </a:gsLst>
          <a:path path="circle">
            <a:fillToRect l="100000" t="100000" r="100000" b="100000"/>
          </a:path>
        </a:gradFill>
        <a:ln w="9525" cap="flat" cmpd="sng" algn="ctr">
          <a:solidFill>
            <a:schemeClr val="accent3">
              <a:hueOff val="-600395"/>
              <a:satOff val="3228"/>
              <a:lumOff val="364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5AB7324-BDB9-4ACE-9F57-DE21DEF5CFD3}">
      <dsp:nvSpPr>
        <dsp:cNvPr id="0" name=""/>
        <dsp:cNvSpPr/>
      </dsp:nvSpPr>
      <dsp:spPr>
        <a:xfrm>
          <a:off x="5129790" y="154767"/>
          <a:ext cx="76183" cy="76183"/>
        </a:xfrm>
        <a:prstGeom prst="ellipse">
          <a:avLst/>
        </a:prstGeom>
        <a:gradFill rotWithShape="0">
          <a:gsLst>
            <a:gs pos="0">
              <a:schemeClr val="accent3">
                <a:hueOff val="-667105"/>
                <a:satOff val="3587"/>
                <a:lumOff val="4044"/>
                <a:alphaOff val="0"/>
                <a:tint val="83000"/>
                <a:shade val="100000"/>
                <a:satMod val="100000"/>
              </a:schemeClr>
            </a:gs>
            <a:gs pos="100000">
              <a:schemeClr val="accent3">
                <a:hueOff val="-667105"/>
                <a:satOff val="3587"/>
                <a:lumOff val="4044"/>
                <a:alphaOff val="0"/>
                <a:tint val="61000"/>
                <a:alpha val="100000"/>
                <a:satMod val="180000"/>
              </a:schemeClr>
            </a:gs>
          </a:gsLst>
          <a:path path="circle">
            <a:fillToRect l="100000" t="100000" r="100000" b="100000"/>
          </a:path>
        </a:gradFill>
        <a:ln w="9525" cap="flat" cmpd="sng" algn="ctr">
          <a:solidFill>
            <a:schemeClr val="accent3">
              <a:hueOff val="-667105"/>
              <a:satOff val="3587"/>
              <a:lumOff val="4044"/>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CBDD64E-A14E-440F-97CC-985847917DD0}">
      <dsp:nvSpPr>
        <dsp:cNvPr id="0" name=""/>
        <dsp:cNvSpPr/>
      </dsp:nvSpPr>
      <dsp:spPr>
        <a:xfrm>
          <a:off x="5242541" y="64077"/>
          <a:ext cx="76183" cy="76183"/>
        </a:xfrm>
        <a:prstGeom prst="ellipse">
          <a:avLst/>
        </a:prstGeom>
        <a:gradFill rotWithShape="0">
          <a:gsLst>
            <a:gs pos="0">
              <a:schemeClr val="accent3">
                <a:hueOff val="-733816"/>
                <a:satOff val="3946"/>
                <a:lumOff val="4449"/>
                <a:alphaOff val="0"/>
                <a:tint val="83000"/>
                <a:shade val="100000"/>
                <a:satMod val="100000"/>
              </a:schemeClr>
            </a:gs>
            <a:gs pos="100000">
              <a:schemeClr val="accent3">
                <a:hueOff val="-733816"/>
                <a:satOff val="3946"/>
                <a:lumOff val="4449"/>
                <a:alphaOff val="0"/>
                <a:tint val="61000"/>
                <a:alpha val="100000"/>
                <a:satMod val="180000"/>
              </a:schemeClr>
            </a:gs>
          </a:gsLst>
          <a:path path="circle">
            <a:fillToRect l="100000" t="100000" r="100000" b="100000"/>
          </a:path>
        </a:gradFill>
        <a:ln w="9525" cap="flat" cmpd="sng" algn="ctr">
          <a:solidFill>
            <a:schemeClr val="accent3">
              <a:hueOff val="-733816"/>
              <a:satOff val="3946"/>
              <a:lumOff val="4449"/>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A443A87-DC93-4982-BCF1-80359434C1EF}">
      <dsp:nvSpPr>
        <dsp:cNvPr id="0" name=""/>
        <dsp:cNvSpPr/>
      </dsp:nvSpPr>
      <dsp:spPr>
        <a:xfrm>
          <a:off x="5355902" y="-26612"/>
          <a:ext cx="76183" cy="76183"/>
        </a:xfrm>
        <a:prstGeom prst="ellipse">
          <a:avLst/>
        </a:prstGeom>
        <a:gradFill rotWithShape="0">
          <a:gsLst>
            <a:gs pos="0">
              <a:schemeClr val="accent3">
                <a:hueOff val="-800526"/>
                <a:satOff val="4304"/>
                <a:lumOff val="4853"/>
                <a:alphaOff val="0"/>
                <a:tint val="83000"/>
                <a:shade val="100000"/>
                <a:satMod val="100000"/>
              </a:schemeClr>
            </a:gs>
            <a:gs pos="100000">
              <a:schemeClr val="accent3">
                <a:hueOff val="-800526"/>
                <a:satOff val="4304"/>
                <a:lumOff val="4853"/>
                <a:alphaOff val="0"/>
                <a:tint val="61000"/>
                <a:alpha val="100000"/>
                <a:satMod val="180000"/>
              </a:schemeClr>
            </a:gs>
          </a:gsLst>
          <a:path path="circle">
            <a:fillToRect l="100000" t="100000" r="100000" b="100000"/>
          </a:path>
        </a:gradFill>
        <a:ln w="9525" cap="flat" cmpd="sng" algn="ctr">
          <a:solidFill>
            <a:schemeClr val="accent3">
              <a:hueOff val="-800526"/>
              <a:satOff val="4304"/>
              <a:lumOff val="485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2002B2E-C8CA-4300-A389-216783352107}">
      <dsp:nvSpPr>
        <dsp:cNvPr id="0" name=""/>
        <dsp:cNvSpPr/>
      </dsp:nvSpPr>
      <dsp:spPr>
        <a:xfrm>
          <a:off x="5468654" y="64077"/>
          <a:ext cx="76183" cy="76183"/>
        </a:xfrm>
        <a:prstGeom prst="ellipse">
          <a:avLst/>
        </a:prstGeom>
        <a:gradFill rotWithShape="0">
          <a:gsLst>
            <a:gs pos="0">
              <a:schemeClr val="accent3">
                <a:hueOff val="-867237"/>
                <a:satOff val="4663"/>
                <a:lumOff val="5258"/>
                <a:alphaOff val="0"/>
                <a:tint val="83000"/>
                <a:shade val="100000"/>
                <a:satMod val="100000"/>
              </a:schemeClr>
            </a:gs>
            <a:gs pos="100000">
              <a:schemeClr val="accent3">
                <a:hueOff val="-867237"/>
                <a:satOff val="4663"/>
                <a:lumOff val="5258"/>
                <a:alphaOff val="0"/>
                <a:tint val="61000"/>
                <a:alpha val="100000"/>
                <a:satMod val="180000"/>
              </a:schemeClr>
            </a:gs>
          </a:gsLst>
          <a:path path="circle">
            <a:fillToRect l="100000" t="100000" r="100000" b="100000"/>
          </a:path>
        </a:gradFill>
        <a:ln w="9525" cap="flat" cmpd="sng" algn="ctr">
          <a:solidFill>
            <a:schemeClr val="accent3">
              <a:hueOff val="-867237"/>
              <a:satOff val="4663"/>
              <a:lumOff val="5258"/>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2DBC8A3-D1C6-4C07-9E56-717E52AC707D}">
      <dsp:nvSpPr>
        <dsp:cNvPr id="0" name=""/>
        <dsp:cNvSpPr/>
      </dsp:nvSpPr>
      <dsp:spPr>
        <a:xfrm>
          <a:off x="5581405" y="154767"/>
          <a:ext cx="76183" cy="76183"/>
        </a:xfrm>
        <a:prstGeom prst="ellipse">
          <a:avLst/>
        </a:prstGeom>
        <a:gradFill rotWithShape="0">
          <a:gsLst>
            <a:gs pos="0">
              <a:schemeClr val="accent3">
                <a:hueOff val="-933947"/>
                <a:satOff val="5022"/>
                <a:lumOff val="5662"/>
                <a:alphaOff val="0"/>
                <a:tint val="83000"/>
                <a:shade val="100000"/>
                <a:satMod val="100000"/>
              </a:schemeClr>
            </a:gs>
            <a:gs pos="100000">
              <a:schemeClr val="accent3">
                <a:hueOff val="-933947"/>
                <a:satOff val="5022"/>
                <a:lumOff val="5662"/>
                <a:alphaOff val="0"/>
                <a:tint val="61000"/>
                <a:alpha val="100000"/>
                <a:satMod val="180000"/>
              </a:schemeClr>
            </a:gs>
          </a:gsLst>
          <a:path path="circle">
            <a:fillToRect l="100000" t="100000" r="100000" b="100000"/>
          </a:path>
        </a:gradFill>
        <a:ln w="9525" cap="flat" cmpd="sng" algn="ctr">
          <a:solidFill>
            <a:schemeClr val="accent3">
              <a:hueOff val="-933947"/>
              <a:satOff val="5022"/>
              <a:lumOff val="566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9CBF223-00EE-4856-ABBC-B9BCE3CC414A}">
      <dsp:nvSpPr>
        <dsp:cNvPr id="0" name=""/>
        <dsp:cNvSpPr/>
      </dsp:nvSpPr>
      <dsp:spPr>
        <a:xfrm>
          <a:off x="5355902" y="164542"/>
          <a:ext cx="76183" cy="76183"/>
        </a:xfrm>
        <a:prstGeom prst="ellipse">
          <a:avLst/>
        </a:prstGeom>
        <a:gradFill rotWithShape="0">
          <a:gsLst>
            <a:gs pos="0">
              <a:schemeClr val="accent3">
                <a:hueOff val="-1000658"/>
                <a:satOff val="5380"/>
                <a:lumOff val="6067"/>
                <a:alphaOff val="0"/>
                <a:tint val="83000"/>
                <a:shade val="100000"/>
                <a:satMod val="100000"/>
              </a:schemeClr>
            </a:gs>
            <a:gs pos="100000">
              <a:schemeClr val="accent3">
                <a:hueOff val="-1000658"/>
                <a:satOff val="5380"/>
                <a:lumOff val="6067"/>
                <a:alphaOff val="0"/>
                <a:tint val="61000"/>
                <a:alpha val="100000"/>
                <a:satMod val="180000"/>
              </a:schemeClr>
            </a:gs>
          </a:gsLst>
          <a:path path="circle">
            <a:fillToRect l="100000" t="100000" r="100000" b="100000"/>
          </a:path>
        </a:gradFill>
        <a:ln w="9525" cap="flat" cmpd="sng" algn="ctr">
          <a:solidFill>
            <a:schemeClr val="accent3">
              <a:hueOff val="-1000658"/>
              <a:satOff val="5380"/>
              <a:lumOff val="6067"/>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43306E3-9B59-40DC-88DF-69D8F0B48860}">
      <dsp:nvSpPr>
        <dsp:cNvPr id="0" name=""/>
        <dsp:cNvSpPr/>
      </dsp:nvSpPr>
      <dsp:spPr>
        <a:xfrm>
          <a:off x="5355902" y="355696"/>
          <a:ext cx="76183" cy="76183"/>
        </a:xfrm>
        <a:prstGeom prst="ellipse">
          <a:avLst/>
        </a:prstGeom>
        <a:gradFill rotWithShape="0">
          <a:gsLst>
            <a:gs pos="0">
              <a:schemeClr val="accent3">
                <a:hueOff val="-1067368"/>
                <a:satOff val="5739"/>
                <a:lumOff val="6471"/>
                <a:alphaOff val="0"/>
                <a:tint val="83000"/>
                <a:shade val="100000"/>
                <a:satMod val="100000"/>
              </a:schemeClr>
            </a:gs>
            <a:gs pos="100000">
              <a:schemeClr val="accent3">
                <a:hueOff val="-1067368"/>
                <a:satOff val="5739"/>
                <a:lumOff val="6471"/>
                <a:alphaOff val="0"/>
                <a:tint val="61000"/>
                <a:alpha val="100000"/>
                <a:satMod val="180000"/>
              </a:schemeClr>
            </a:gs>
          </a:gsLst>
          <a:path path="circle">
            <a:fillToRect l="100000" t="100000" r="100000" b="100000"/>
          </a:path>
        </a:gradFill>
        <a:ln w="9525" cap="flat" cmpd="sng" algn="ctr">
          <a:solidFill>
            <a:schemeClr val="accent3">
              <a:hueOff val="-1067368"/>
              <a:satOff val="5739"/>
              <a:lumOff val="6471"/>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86EA8C6-3892-4483-9D18-C8E8EBB965C8}">
      <dsp:nvSpPr>
        <dsp:cNvPr id="0" name=""/>
        <dsp:cNvSpPr/>
      </dsp:nvSpPr>
      <dsp:spPr>
        <a:xfrm>
          <a:off x="2016062" y="4783353"/>
          <a:ext cx="2256404" cy="673782"/>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7795"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0" kern="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就労移行支援　　就労継続支援</a:t>
          </a:r>
          <a:r>
            <a:rPr kumimoji="1" lang="en-US" altLang="ja-JP" sz="1600" b="0" kern="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B</a:t>
          </a:r>
          <a:r>
            <a:rPr kumimoji="1" lang="ja-JP" altLang="en-US" sz="1600" b="0" kern="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a:t>
          </a:r>
        </a:p>
      </dsp:txBody>
      <dsp:txXfrm>
        <a:off x="2048953" y="4816244"/>
        <a:ext cx="2190622" cy="608000"/>
      </dsp:txXfrm>
    </dsp:sp>
    <dsp:sp modelId="{5C145842-3406-43F5-9624-E1F81B8D1FFB}">
      <dsp:nvSpPr>
        <dsp:cNvPr id="0" name=""/>
        <dsp:cNvSpPr/>
      </dsp:nvSpPr>
      <dsp:spPr>
        <a:xfrm>
          <a:off x="1686602" y="4468038"/>
          <a:ext cx="761834" cy="761902"/>
        </a:xfrm>
        <a:prstGeom prst="ellipse">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050A30B-A737-415B-8663-CE0487F60BA2}">
      <dsp:nvSpPr>
        <dsp:cNvPr id="0" name=""/>
        <dsp:cNvSpPr/>
      </dsp:nvSpPr>
      <dsp:spPr>
        <a:xfrm>
          <a:off x="3638266" y="4373463"/>
          <a:ext cx="2266953" cy="440415"/>
        </a:xfrm>
        <a:prstGeom prst="roundRect">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7795"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0" kern="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就労継続支援</a:t>
          </a:r>
          <a:r>
            <a:rPr kumimoji="1" lang="en-US" altLang="ja-JP" sz="1600" b="0" kern="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a:t>
          </a:r>
          <a:r>
            <a:rPr kumimoji="1" lang="ja-JP" altLang="en-US" sz="1600" b="0" kern="1200" dirty="0">
              <a:solidFill>
                <a:srgbClr val="FF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a:t>
          </a:r>
        </a:p>
      </dsp:txBody>
      <dsp:txXfrm>
        <a:off x="3659765" y="4394962"/>
        <a:ext cx="2223955" cy="397417"/>
      </dsp:txXfrm>
    </dsp:sp>
    <dsp:sp modelId="{F866D007-B3A7-4CF4-B823-D9E6658B7847}">
      <dsp:nvSpPr>
        <dsp:cNvPr id="0" name=""/>
        <dsp:cNvSpPr/>
      </dsp:nvSpPr>
      <dsp:spPr>
        <a:xfrm>
          <a:off x="3262076" y="3943993"/>
          <a:ext cx="761834" cy="761902"/>
        </a:xfrm>
        <a:prstGeom prst="ellipse">
          <a:avLst/>
        </a:prstGeom>
        <a:solidFill>
          <a:schemeClr val="accent3">
            <a:tint val="50000"/>
            <a:hueOff val="-216060"/>
            <a:satOff val="1409"/>
            <a:lumOff val="386"/>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C88420E-EFB0-4301-977F-BC2E96E059ED}">
      <dsp:nvSpPr>
        <dsp:cNvPr id="0" name=""/>
        <dsp:cNvSpPr/>
      </dsp:nvSpPr>
      <dsp:spPr>
        <a:xfrm>
          <a:off x="4519010" y="3567529"/>
          <a:ext cx="3306115" cy="440415"/>
        </a:xfrm>
        <a:prstGeom prst="roundRect">
          <a:avLst/>
        </a:prstGeom>
        <a:solidFill>
          <a:schemeClr val="accent4">
            <a:lumMod val="20000"/>
            <a:lumOff val="80000"/>
          </a:schemeClr>
        </a:solidFill>
        <a:ln w="9525" cap="flat" cmpd="sng" algn="ctr">
          <a:solidFill>
            <a:schemeClr val="accent5"/>
          </a:solidFill>
          <a:prstDash val="solid"/>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347795"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重度障害者多数雇用事業所</a:t>
          </a:r>
        </a:p>
      </dsp:txBody>
      <dsp:txXfrm>
        <a:off x="4540509" y="3589028"/>
        <a:ext cx="3263117" cy="397417"/>
      </dsp:txXfrm>
    </dsp:sp>
    <dsp:sp modelId="{CCE35113-C8BA-49DC-9301-0C2DAE8F5269}">
      <dsp:nvSpPr>
        <dsp:cNvPr id="0" name=""/>
        <dsp:cNvSpPr/>
      </dsp:nvSpPr>
      <dsp:spPr>
        <a:xfrm>
          <a:off x="4039147" y="3159282"/>
          <a:ext cx="761834" cy="761902"/>
        </a:xfrm>
        <a:prstGeom prst="ellipse">
          <a:avLst/>
        </a:prstGeom>
        <a:solidFill>
          <a:schemeClr val="accent3">
            <a:tint val="50000"/>
            <a:hueOff val="-432121"/>
            <a:satOff val="2817"/>
            <a:lumOff val="773"/>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5AC6702-12DB-4769-8823-CA24606AB6A2}">
      <dsp:nvSpPr>
        <dsp:cNvPr id="0" name=""/>
        <dsp:cNvSpPr/>
      </dsp:nvSpPr>
      <dsp:spPr>
        <a:xfrm>
          <a:off x="4986450" y="2762970"/>
          <a:ext cx="1816573" cy="440415"/>
        </a:xfrm>
        <a:prstGeom prst="roundRect">
          <a:avLst/>
        </a:prstGeom>
        <a:solidFill>
          <a:schemeClr val="accent4">
            <a:lumMod val="40000"/>
            <a:lumOff val="60000"/>
          </a:schemeClr>
        </a:solidFill>
        <a:ln w="9525" cap="flat" cmpd="sng" algn="ctr">
          <a:solidFill>
            <a:schemeClr val="accent5"/>
          </a:solidFill>
          <a:prstDash val="solid"/>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347795"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特例子会社</a:t>
          </a:r>
        </a:p>
      </dsp:txBody>
      <dsp:txXfrm>
        <a:off x="5007949" y="2784469"/>
        <a:ext cx="1773575" cy="397417"/>
      </dsp:txXfrm>
    </dsp:sp>
    <dsp:sp modelId="{DA65D4D9-036D-439C-AB7C-A2C4EEEF68E8}">
      <dsp:nvSpPr>
        <dsp:cNvPr id="0" name=""/>
        <dsp:cNvSpPr/>
      </dsp:nvSpPr>
      <dsp:spPr>
        <a:xfrm>
          <a:off x="4507828" y="2300173"/>
          <a:ext cx="761834" cy="761902"/>
        </a:xfrm>
        <a:prstGeom prst="ellipse">
          <a:avLst/>
        </a:prstGeom>
        <a:solidFill>
          <a:schemeClr val="accent3">
            <a:tint val="50000"/>
            <a:hueOff val="-648181"/>
            <a:satOff val="4226"/>
            <a:lumOff val="1159"/>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8A656BF-DF94-4E96-AE5A-C112E5C59505}">
      <dsp:nvSpPr>
        <dsp:cNvPr id="0" name=""/>
        <dsp:cNvSpPr/>
      </dsp:nvSpPr>
      <dsp:spPr>
        <a:xfrm>
          <a:off x="5177720" y="1807876"/>
          <a:ext cx="3225618" cy="440415"/>
        </a:xfrm>
        <a:prstGeom prst="roundRect">
          <a:avLst/>
        </a:prstGeom>
        <a:solidFill>
          <a:schemeClr val="accent4">
            <a:lumMod val="60000"/>
            <a:lumOff val="40000"/>
          </a:schemeClr>
        </a:solidFill>
        <a:ln w="10795"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347795"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一般の職場での障害者雇用</a:t>
          </a:r>
        </a:p>
      </dsp:txBody>
      <dsp:txXfrm>
        <a:off x="5199219" y="1829375"/>
        <a:ext cx="3182620" cy="397417"/>
      </dsp:txXfrm>
    </dsp:sp>
    <dsp:sp modelId="{FC4FEF9A-DE55-4AE1-B18B-6F3788A6EFE9}">
      <dsp:nvSpPr>
        <dsp:cNvPr id="0" name=""/>
        <dsp:cNvSpPr/>
      </dsp:nvSpPr>
      <dsp:spPr>
        <a:xfrm>
          <a:off x="4810124" y="1374812"/>
          <a:ext cx="761834" cy="761902"/>
        </a:xfrm>
        <a:prstGeom prst="ellipse">
          <a:avLst/>
        </a:prstGeom>
        <a:solidFill>
          <a:schemeClr val="accent3">
            <a:tint val="50000"/>
            <a:hueOff val="-864242"/>
            <a:satOff val="5634"/>
            <a:lumOff val="1546"/>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0EB9A0E-B68F-44FA-A1D4-572764BB2E8F}">
      <dsp:nvSpPr>
        <dsp:cNvPr id="0" name=""/>
        <dsp:cNvSpPr/>
      </dsp:nvSpPr>
      <dsp:spPr>
        <a:xfrm>
          <a:off x="5402415" y="858092"/>
          <a:ext cx="2986773" cy="440415"/>
        </a:xfrm>
        <a:prstGeom prst="roundRect">
          <a:avLst/>
        </a:prstGeom>
        <a:solidFill>
          <a:schemeClr val="accent4">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7795"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0" kern="12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一般の職場での通常雇用</a:t>
          </a:r>
        </a:p>
      </dsp:txBody>
      <dsp:txXfrm>
        <a:off x="5423914" y="879591"/>
        <a:ext cx="2943775" cy="397417"/>
      </dsp:txXfrm>
    </dsp:sp>
    <dsp:sp modelId="{BBF5EA77-5BD5-4DAA-B77A-663A6ABAFDD8}">
      <dsp:nvSpPr>
        <dsp:cNvPr id="0" name=""/>
        <dsp:cNvSpPr/>
      </dsp:nvSpPr>
      <dsp:spPr>
        <a:xfrm>
          <a:off x="4974680" y="464656"/>
          <a:ext cx="761834" cy="761902"/>
        </a:xfrm>
        <a:prstGeom prst="ellipse">
          <a:avLst/>
        </a:prstGeom>
        <a:solidFill>
          <a:schemeClr val="accent3">
            <a:tint val="50000"/>
            <a:hueOff val="-1080302"/>
            <a:satOff val="7043"/>
            <a:lumOff val="1932"/>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6C82E-A189-4B59-BFAE-C5B944C0BE0D}">
      <dsp:nvSpPr>
        <dsp:cNvPr id="0" name=""/>
        <dsp:cNvSpPr/>
      </dsp:nvSpPr>
      <dsp:spPr>
        <a:xfrm>
          <a:off x="1659" y="0"/>
          <a:ext cx="1477040" cy="437600"/>
        </a:xfrm>
        <a:prstGeom prst="chevron">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kumimoji="1" lang="ja-JP" altLang="en-US" sz="1000" b="1" kern="1200" spc="-150" dirty="0">
              <a:solidFill>
                <a:schemeClr val="tx1"/>
              </a:solidFill>
              <a:latin typeface="UD デジタル 教科書体 NK-R" panose="02020400000000000000" pitchFamily="18" charset="-128"/>
              <a:ea typeface="UD デジタル 教科書体 NK-R" panose="02020400000000000000" pitchFamily="18" charset="-128"/>
            </a:rPr>
            <a:t>採用計画</a:t>
          </a:r>
        </a:p>
      </dsp:txBody>
      <dsp:txXfrm>
        <a:off x="220459" y="0"/>
        <a:ext cx="1039440" cy="437600"/>
      </dsp:txXfrm>
    </dsp:sp>
    <dsp:sp modelId="{ED4ECA38-217E-4805-9031-B61296D00E9A}">
      <dsp:nvSpPr>
        <dsp:cNvPr id="0" name=""/>
        <dsp:cNvSpPr/>
      </dsp:nvSpPr>
      <dsp:spPr>
        <a:xfrm>
          <a:off x="1330995" y="0"/>
          <a:ext cx="1477040" cy="437600"/>
        </a:xfrm>
        <a:prstGeom prst="chevron">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kumimoji="1" lang="ja-JP" altLang="en-US" sz="1000" b="1" kern="1200" spc="-150" dirty="0">
              <a:latin typeface="UD デジタル 教科書体 NK-R" panose="02020400000000000000" pitchFamily="18" charset="-128"/>
              <a:ea typeface="UD デジタル 教科書体 NK-R" panose="02020400000000000000" pitchFamily="18" charset="-128"/>
            </a:rPr>
            <a:t>求人募集</a:t>
          </a:r>
        </a:p>
      </dsp:txBody>
      <dsp:txXfrm>
        <a:off x="1549795" y="0"/>
        <a:ext cx="1039440" cy="437600"/>
      </dsp:txXfrm>
    </dsp:sp>
    <dsp:sp modelId="{E84AFAF9-61B5-4528-A99A-44251BC0564B}">
      <dsp:nvSpPr>
        <dsp:cNvPr id="0" name=""/>
        <dsp:cNvSpPr/>
      </dsp:nvSpPr>
      <dsp:spPr>
        <a:xfrm>
          <a:off x="2660331" y="0"/>
          <a:ext cx="1477040" cy="437600"/>
        </a:xfrm>
        <a:prstGeom prst="chevron">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kumimoji="1" lang="ja-JP" altLang="en-US" sz="1000" b="1" kern="1200" dirty="0">
              <a:latin typeface="UD デジタル 教科書体 NK-R" panose="02020400000000000000" pitchFamily="18" charset="-128"/>
              <a:ea typeface="UD デジタル 教科書体 NK-R" panose="02020400000000000000" pitchFamily="18" charset="-128"/>
            </a:rPr>
            <a:t>説明会</a:t>
          </a:r>
        </a:p>
      </dsp:txBody>
      <dsp:txXfrm>
        <a:off x="2879131" y="0"/>
        <a:ext cx="1039440" cy="437600"/>
      </dsp:txXfrm>
    </dsp:sp>
    <dsp:sp modelId="{622FE683-71ED-4EF5-B453-6FED3DCDE594}">
      <dsp:nvSpPr>
        <dsp:cNvPr id="0" name=""/>
        <dsp:cNvSpPr/>
      </dsp:nvSpPr>
      <dsp:spPr>
        <a:xfrm>
          <a:off x="3989668" y="0"/>
          <a:ext cx="1477040" cy="437600"/>
        </a:xfrm>
        <a:prstGeom prst="chevron">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kumimoji="1" lang="ja-JP" altLang="en-US" sz="1000" b="1" kern="1200" dirty="0">
              <a:latin typeface="UD デジタル 教科書体 NK-R" panose="02020400000000000000" pitchFamily="18" charset="-128"/>
              <a:ea typeface="UD デジタル 教科書体 NK-R" panose="02020400000000000000" pitchFamily="18" charset="-128"/>
            </a:rPr>
            <a:t>面接</a:t>
          </a:r>
        </a:p>
      </dsp:txBody>
      <dsp:txXfrm>
        <a:off x="4208468" y="0"/>
        <a:ext cx="1039440" cy="437600"/>
      </dsp:txXfrm>
    </dsp:sp>
    <dsp:sp modelId="{41E662A6-5C4E-44E6-8AAB-2AA30CD5AE4F}">
      <dsp:nvSpPr>
        <dsp:cNvPr id="0" name=""/>
        <dsp:cNvSpPr/>
      </dsp:nvSpPr>
      <dsp:spPr>
        <a:xfrm>
          <a:off x="5319004" y="0"/>
          <a:ext cx="1477040" cy="437600"/>
        </a:xfrm>
        <a:prstGeom prst="chevron">
          <a:avLst/>
        </a:prstGeom>
        <a:gradFill rotWithShape="0">
          <a:gsLst>
            <a:gs pos="0">
              <a:schemeClr val="accent6">
                <a:hueOff val="0"/>
                <a:satOff val="0"/>
                <a:lumOff val="0"/>
                <a:alphaOff val="0"/>
                <a:tint val="83000"/>
                <a:shade val="100000"/>
                <a:satMod val="100000"/>
              </a:schemeClr>
            </a:gs>
            <a:gs pos="100000">
              <a:schemeClr val="accent6">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kumimoji="1" lang="ja-JP" altLang="en-US" sz="1000" b="1" kern="1200" dirty="0">
              <a:latin typeface="UD デジタル 教科書体 NK-R" panose="02020400000000000000" pitchFamily="18" charset="-128"/>
              <a:ea typeface="UD デジタル 教科書体 NK-R" panose="02020400000000000000" pitchFamily="18" charset="-128"/>
            </a:rPr>
            <a:t>採用</a:t>
          </a:r>
        </a:p>
      </dsp:txBody>
      <dsp:txXfrm>
        <a:off x="5537804" y="0"/>
        <a:ext cx="1039440" cy="437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kern="12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kern="12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63F66-3A82-4FDE-A2D7-1C975BE65B53}">
      <dsp:nvSpPr>
        <dsp:cNvPr id="0" name=""/>
        <dsp:cNvSpPr/>
      </dsp:nvSpPr>
      <dsp:spPr>
        <a:xfrm>
          <a:off x="0" y="160581"/>
          <a:ext cx="6438256" cy="1058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9680" tIns="166624" rIns="499680" bIns="78232" numCol="1" spcCol="1270" anchor="t" anchorCtr="0">
          <a:noAutofit/>
        </a:bodyPr>
        <a:lstStyle/>
        <a:p>
          <a:pPr marL="57150" lvl="1" indent="-57150" algn="l" defTabSz="488950">
            <a:lnSpc>
              <a:spcPct val="90000"/>
            </a:lnSpc>
            <a:spcBef>
              <a:spcPct val="0"/>
            </a:spcBef>
            <a:spcAft>
              <a:spcPct val="15000"/>
            </a:spcAft>
            <a:buChar char="•"/>
          </a:pPr>
          <a:r>
            <a:rPr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rPr>
            <a:t>テストやワークサンプル等による基礎情報の収集</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57150" lvl="1" indent="-57150" algn="l" defTabSz="488950">
            <a:lnSpc>
              <a:spcPct val="90000"/>
            </a:lnSpc>
            <a:spcBef>
              <a:spcPct val="0"/>
            </a:spcBef>
            <a:spcAft>
              <a:spcPct val="15000"/>
            </a:spcAft>
            <a:buChar char="•"/>
          </a:pPr>
          <a:r>
            <a:rPr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rPr>
            <a:t>簡易に全般的な作業能力を評価することができ、それが数値で表されるので、標準からのズレ、自分の得意・不得意を認識しやすい。しかし、あくまでテスト上の数値であるので、施設内作業での行動観察、実習での行動観察などと組み合せて評価することが大切。</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dsp:txBody>
      <dsp:txXfrm>
        <a:off x="0" y="160581"/>
        <a:ext cx="6438256" cy="1058400"/>
      </dsp:txXfrm>
    </dsp:sp>
    <dsp:sp modelId="{2F029B24-F20B-4D61-B9C0-2A787D862083}">
      <dsp:nvSpPr>
        <dsp:cNvPr id="0" name=""/>
        <dsp:cNvSpPr/>
      </dsp:nvSpPr>
      <dsp:spPr>
        <a:xfrm>
          <a:off x="321912" y="42501"/>
          <a:ext cx="4506779" cy="236160"/>
        </a:xfrm>
        <a:prstGeom prst="roundRect">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346" tIns="0" rIns="170346" bIns="0" numCol="1" spcCol="1270" anchor="ctr" anchorCtr="0">
          <a:noAutofit/>
        </a:bodyPr>
        <a:lstStyle/>
        <a:p>
          <a:pPr marL="0" lvl="0" indent="0" algn="l" defTabSz="488950">
            <a:lnSpc>
              <a:spcPct val="90000"/>
            </a:lnSpc>
            <a:spcBef>
              <a:spcPct val="0"/>
            </a:spcBef>
            <a:spcAft>
              <a:spcPct val="35000"/>
            </a:spcAft>
            <a:buNone/>
          </a:pPr>
          <a:r>
            <a:rPr kumimoji="1" lang="ja-JP" altLang="en-US" sz="1100" b="0" kern="1200" dirty="0">
              <a:latin typeface="UD デジタル 教科書体 NK-R" panose="02020400000000000000" pitchFamily="18" charset="-128"/>
              <a:ea typeface="UD デジタル 教科書体 NK-R" panose="02020400000000000000" pitchFamily="18" charset="-128"/>
            </a:rPr>
            <a:t>＜行動観察ツールの活用＞</a:t>
          </a:r>
        </a:p>
      </dsp:txBody>
      <dsp:txXfrm>
        <a:off x="333440" y="54029"/>
        <a:ext cx="4483723" cy="213104"/>
      </dsp:txXfrm>
    </dsp:sp>
    <dsp:sp modelId="{C8B86308-F178-47C9-B651-3FA915CE0767}">
      <dsp:nvSpPr>
        <dsp:cNvPr id="0" name=""/>
        <dsp:cNvSpPr/>
      </dsp:nvSpPr>
      <dsp:spPr>
        <a:xfrm>
          <a:off x="0" y="1380261"/>
          <a:ext cx="6438256" cy="1260000"/>
        </a:xfrm>
        <a:prstGeom prst="rect">
          <a:avLst/>
        </a:prstGeom>
        <a:solidFill>
          <a:schemeClr val="lt1">
            <a:alpha val="90000"/>
            <a:hueOff val="0"/>
            <a:satOff val="0"/>
            <a:lumOff val="0"/>
            <a:alphaOff val="0"/>
          </a:schemeClr>
        </a:solidFill>
        <a:ln w="9525" cap="flat" cmpd="sng" algn="ctr">
          <a:solidFill>
            <a:schemeClr val="accent3">
              <a:hueOff val="-533684"/>
              <a:satOff val="2869"/>
              <a:lumOff val="32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9680" tIns="166624" rIns="499680" bIns="78232" numCol="1" spcCol="1270" anchor="t" anchorCtr="0">
          <a:noAutofit/>
        </a:bodyPr>
        <a:lstStyle/>
        <a:p>
          <a:pPr marL="57150" lvl="1" indent="-57150" algn="l" defTabSz="488950">
            <a:lnSpc>
              <a:spcPct val="90000"/>
            </a:lnSpc>
            <a:spcBef>
              <a:spcPct val="0"/>
            </a:spcBef>
            <a:spcAft>
              <a:spcPct val="15000"/>
            </a:spcAft>
            <a:buChar char="•"/>
          </a:pPr>
          <a:r>
            <a:rPr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rPr>
            <a:t>作業性、生活習慣、社会性の基礎的アセスメント</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57150" lvl="1" indent="-57150" algn="l" defTabSz="488950">
            <a:lnSpc>
              <a:spcPct val="90000"/>
            </a:lnSpc>
            <a:spcBef>
              <a:spcPct val="0"/>
            </a:spcBef>
            <a:spcAft>
              <a:spcPct val="15000"/>
            </a:spcAft>
            <a:buChar char="•"/>
          </a:pPr>
          <a:r>
            <a:rPr lang="ja-JP" altLang="en-US" sz="1100" kern="1200" dirty="0">
              <a:latin typeface="UD デジタル 教科書体 NK-R" panose="02020400000000000000" pitchFamily="18" charset="-128"/>
              <a:ea typeface="UD デジタル 教科書体 NK-R" panose="02020400000000000000" pitchFamily="18" charset="-128"/>
            </a:rPr>
            <a:t>保護的環境下で基本的な作業能力・コミュニケーション能力・社会性などの評価ができるのと同時に、安全・安心な環境であるが故、意図的に刺激や要求水準を変化させることができる。</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57150" lvl="1" indent="-57150" algn="l" defTabSz="488950">
            <a:lnSpc>
              <a:spcPct val="90000"/>
            </a:lnSpc>
            <a:spcBef>
              <a:spcPct val="0"/>
            </a:spcBef>
            <a:spcAft>
              <a:spcPct val="15000"/>
            </a:spcAft>
            <a:buChar char="•"/>
          </a:pPr>
          <a:r>
            <a:rPr lang="ja-JP" altLang="en-US" sz="1100" kern="1200" dirty="0">
              <a:latin typeface="UD デジタル 教科書体 NK-R" panose="02020400000000000000" pitchFamily="18" charset="-128"/>
              <a:ea typeface="UD デジタル 教科書体 NK-R" panose="02020400000000000000" pitchFamily="18" charset="-128"/>
            </a:rPr>
            <a:t>要素を分析的にアセスメントし訓練していくタイプと、模擬的な職場環境を経験させることを通して見ていくタイプとに分けられる。</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dsp:txBody>
      <dsp:txXfrm>
        <a:off x="0" y="1380261"/>
        <a:ext cx="6438256" cy="1260000"/>
      </dsp:txXfrm>
    </dsp:sp>
    <dsp:sp modelId="{9D69B86F-5B1E-4EF3-9538-ADAB59B333EB}">
      <dsp:nvSpPr>
        <dsp:cNvPr id="0" name=""/>
        <dsp:cNvSpPr/>
      </dsp:nvSpPr>
      <dsp:spPr>
        <a:xfrm>
          <a:off x="321912" y="1262181"/>
          <a:ext cx="4506779" cy="236160"/>
        </a:xfrm>
        <a:prstGeom prst="roundRect">
          <a:avLst/>
        </a:prstGeom>
        <a:gradFill rotWithShape="0">
          <a:gsLst>
            <a:gs pos="0">
              <a:schemeClr val="accent3">
                <a:hueOff val="-533684"/>
                <a:satOff val="2869"/>
                <a:lumOff val="3235"/>
                <a:alphaOff val="0"/>
                <a:tint val="83000"/>
                <a:shade val="100000"/>
                <a:satMod val="100000"/>
              </a:schemeClr>
            </a:gs>
            <a:gs pos="100000">
              <a:schemeClr val="accent3">
                <a:hueOff val="-533684"/>
                <a:satOff val="2869"/>
                <a:lumOff val="3235"/>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346" tIns="0" rIns="170346" bIns="0" numCol="1" spcCol="1270" anchor="ctr" anchorCtr="0">
          <a:noAutofit/>
        </a:bodyPr>
        <a:lstStyle/>
        <a:p>
          <a:pPr marL="0" lvl="0" indent="0" algn="l" defTabSz="488950">
            <a:lnSpc>
              <a:spcPct val="90000"/>
            </a:lnSpc>
            <a:spcBef>
              <a:spcPct val="0"/>
            </a:spcBef>
            <a:spcAft>
              <a:spcPct val="35000"/>
            </a:spcAft>
            <a:buNone/>
          </a:pPr>
          <a:r>
            <a:rPr kumimoji="1" lang="ja-JP" altLang="en-US" sz="1100" b="0" kern="1200" dirty="0">
              <a:latin typeface="UD デジタル 教科書体 NK-R" panose="02020400000000000000" pitchFamily="18" charset="-128"/>
              <a:ea typeface="UD デジタル 教科書体 NK-R" panose="02020400000000000000" pitchFamily="18" charset="-128"/>
            </a:rPr>
            <a:t>＜訓練施設内での作業活動＞</a:t>
          </a:r>
        </a:p>
      </dsp:txBody>
      <dsp:txXfrm>
        <a:off x="333440" y="1273709"/>
        <a:ext cx="4483723" cy="213104"/>
      </dsp:txXfrm>
    </dsp:sp>
    <dsp:sp modelId="{6B69432E-6E5E-4249-A3A9-2B0DCDA0315A}">
      <dsp:nvSpPr>
        <dsp:cNvPr id="0" name=""/>
        <dsp:cNvSpPr/>
      </dsp:nvSpPr>
      <dsp:spPr>
        <a:xfrm>
          <a:off x="0" y="2801541"/>
          <a:ext cx="6438256" cy="1234800"/>
        </a:xfrm>
        <a:prstGeom prst="rect">
          <a:avLst/>
        </a:prstGeom>
        <a:solidFill>
          <a:schemeClr val="lt1">
            <a:alpha val="90000"/>
            <a:hueOff val="0"/>
            <a:satOff val="0"/>
            <a:lumOff val="0"/>
            <a:alphaOff val="0"/>
          </a:schemeClr>
        </a:solidFill>
        <a:ln w="9525" cap="flat" cmpd="sng" algn="ctr">
          <a:solidFill>
            <a:schemeClr val="accent3">
              <a:hueOff val="-1067368"/>
              <a:satOff val="5739"/>
              <a:lumOff val="64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9680" tIns="166624" rIns="499680" bIns="78232" numCol="1" spcCol="1270" anchor="t" anchorCtr="0">
          <a:noAutofit/>
        </a:bodyPr>
        <a:lstStyle/>
        <a:p>
          <a:pPr marL="57150" lvl="1" indent="-57150" algn="l" defTabSz="488950">
            <a:lnSpc>
              <a:spcPct val="90000"/>
            </a:lnSpc>
            <a:spcBef>
              <a:spcPct val="0"/>
            </a:spcBef>
            <a:spcAft>
              <a:spcPct val="15000"/>
            </a:spcAft>
            <a:buChar char="•"/>
          </a:pPr>
          <a:r>
            <a:rPr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rPr>
            <a:t>実際の職場環境への適応能力のアセスメント</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57150" lvl="1" indent="-57150" algn="l" defTabSz="488950">
            <a:lnSpc>
              <a:spcPct val="90000"/>
            </a:lnSpc>
            <a:spcBef>
              <a:spcPct val="0"/>
            </a:spcBef>
            <a:spcAft>
              <a:spcPct val="15000"/>
            </a:spcAft>
            <a:buChar char="•"/>
          </a:pPr>
          <a:r>
            <a:rPr lang="ja-JP" altLang="en-US" sz="1100" kern="1200" dirty="0">
              <a:latin typeface="UD デジタル 教科書体 NK-R" panose="02020400000000000000" pitchFamily="18" charset="-128"/>
              <a:ea typeface="UD デジタル 教科書体 NK-R" panose="02020400000000000000" pitchFamily="18" charset="-128"/>
            </a:rPr>
            <a:t>実際の職場でしか体験できない環境、刺激、要求水準、緊張感の中での様子がアセスメントできる。（より詳細で実際的な情報を得られる）その職場（職種）とご本人に有効な支援方法を確認できる。体験実習を通して、障害のある人自身が働くイメージを形成すること、就職に向けて自信をもつこと、就職に向けて意欲の強化を図ることなどの目的も含めて行う。</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dsp:txBody>
      <dsp:txXfrm>
        <a:off x="0" y="2801541"/>
        <a:ext cx="6438256" cy="1234800"/>
      </dsp:txXfrm>
    </dsp:sp>
    <dsp:sp modelId="{59A17F21-C6D5-4E57-98E4-DC645803A82F}">
      <dsp:nvSpPr>
        <dsp:cNvPr id="0" name=""/>
        <dsp:cNvSpPr/>
      </dsp:nvSpPr>
      <dsp:spPr>
        <a:xfrm>
          <a:off x="321912" y="2683461"/>
          <a:ext cx="4506779" cy="236160"/>
        </a:xfrm>
        <a:prstGeom prst="roundRect">
          <a:avLst/>
        </a:prstGeom>
        <a:gradFill rotWithShape="0">
          <a:gsLst>
            <a:gs pos="0">
              <a:schemeClr val="accent3">
                <a:hueOff val="-1067368"/>
                <a:satOff val="5739"/>
                <a:lumOff val="6471"/>
                <a:alphaOff val="0"/>
                <a:tint val="83000"/>
                <a:shade val="100000"/>
                <a:satMod val="100000"/>
              </a:schemeClr>
            </a:gs>
            <a:gs pos="100000">
              <a:schemeClr val="accent3">
                <a:hueOff val="-1067368"/>
                <a:satOff val="5739"/>
                <a:lumOff val="6471"/>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346" tIns="0" rIns="170346" bIns="0" numCol="1" spcCol="1270" anchor="ctr" anchorCtr="0">
          <a:noAutofit/>
        </a:bodyPr>
        <a:lstStyle/>
        <a:p>
          <a:pPr marL="0" lvl="0" indent="0" algn="l" defTabSz="488950">
            <a:lnSpc>
              <a:spcPct val="90000"/>
            </a:lnSpc>
            <a:spcBef>
              <a:spcPct val="0"/>
            </a:spcBef>
            <a:spcAft>
              <a:spcPct val="35000"/>
            </a:spcAft>
            <a:buNone/>
          </a:pPr>
          <a:r>
            <a:rPr kumimoji="1" lang="ja-JP" altLang="en-US" sz="1100" b="0" kern="1200" dirty="0">
              <a:latin typeface="UD デジタル 教科書体 NK-R" panose="02020400000000000000" pitchFamily="18" charset="-128"/>
              <a:ea typeface="UD デジタル 教科書体 NK-R" panose="02020400000000000000" pitchFamily="18" charset="-128"/>
            </a:rPr>
            <a:t>＜企業内での作業実習＞</a:t>
          </a:r>
        </a:p>
      </dsp:txBody>
      <dsp:txXfrm>
        <a:off x="333440" y="2694989"/>
        <a:ext cx="4483723" cy="213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kern="1200" dirty="0">
            <a:solidFill>
              <a:srgbClr val="FF0000"/>
            </a:solidFill>
            <a:latin typeface="UD デジタル 教科書体 NK-R" panose="02020400000000000000" pitchFamily="18" charset="-128"/>
            <a:ea typeface="UD デジタル 教科書体 NK-R" panose="02020400000000000000" pitchFamily="18" charset="-128"/>
          </a:endParaRPr>
        </a:p>
        <a:p>
          <a:pPr marL="0" lvl="0" indent="0" algn="ctr" defTabSz="355600">
            <a:lnSpc>
              <a:spcPct val="90000"/>
            </a:lnSpc>
            <a:spcBef>
              <a:spcPct val="0"/>
            </a:spcBef>
            <a:spcAft>
              <a:spcPct val="35000"/>
            </a:spcAft>
            <a:buNone/>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kern="12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54C7D-CA8C-4BD6-8DAB-2F0C3795FD58}">
      <dsp:nvSpPr>
        <dsp:cNvPr id="0" name=""/>
        <dsp:cNvSpPr/>
      </dsp:nvSpPr>
      <dsp:spPr>
        <a:xfrm rot="5400000">
          <a:off x="-196522" y="198937"/>
          <a:ext cx="1310151" cy="91710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spc="-150" dirty="0">
              <a:latin typeface="UD デジタル 教科書体 NK-R" panose="02020400000000000000" pitchFamily="18" charset="-128"/>
              <a:ea typeface="UD デジタル 教科書体 NK-R" panose="02020400000000000000" pitchFamily="18" charset="-128"/>
            </a:rPr>
            <a:t>ハローワーク</a:t>
          </a:r>
        </a:p>
      </dsp:txBody>
      <dsp:txXfrm rot="-5400000">
        <a:off x="1" y="460967"/>
        <a:ext cx="917106" cy="393045"/>
      </dsp:txXfrm>
    </dsp:sp>
    <dsp:sp modelId="{FF620BC4-0AB2-46F1-8C0C-48E4422566F4}">
      <dsp:nvSpPr>
        <dsp:cNvPr id="0" name=""/>
        <dsp:cNvSpPr/>
      </dsp:nvSpPr>
      <dsp:spPr>
        <a:xfrm rot="5400000">
          <a:off x="3600117" y="-2680596"/>
          <a:ext cx="851598" cy="6217620"/>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求職登録情報と求人情報のマッチング</a:t>
          </a:r>
        </a:p>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就労移行支援事業所等は、ハローワーク担当者に「障害のある人の情報」を分かりやすく且つ簡潔に伝達することが重要。</a:t>
          </a:r>
        </a:p>
      </dsp:txBody>
      <dsp:txXfrm rot="-5400000">
        <a:off x="917106" y="43987"/>
        <a:ext cx="6176048" cy="768454"/>
      </dsp:txXfrm>
    </dsp:sp>
    <dsp:sp modelId="{F5A94E6F-7F6F-4DF9-BCBC-0344B9721344}">
      <dsp:nvSpPr>
        <dsp:cNvPr id="0" name=""/>
        <dsp:cNvSpPr/>
      </dsp:nvSpPr>
      <dsp:spPr>
        <a:xfrm rot="5400000">
          <a:off x="-196522" y="1310757"/>
          <a:ext cx="1310151" cy="91710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UD デジタル 教科書体 NK-R" panose="02020400000000000000" pitchFamily="18" charset="-128"/>
              <a:ea typeface="UD デジタル 教科書体 NK-R" panose="02020400000000000000" pitchFamily="18" charset="-128"/>
            </a:rPr>
            <a:t>企業面接</a:t>
          </a:r>
        </a:p>
      </dsp:txBody>
      <dsp:txXfrm rot="-5400000">
        <a:off x="1" y="1572787"/>
        <a:ext cx="917106" cy="393045"/>
      </dsp:txXfrm>
    </dsp:sp>
    <dsp:sp modelId="{F4E2C9BB-F077-4D9D-9AE5-62E1478EB45D}">
      <dsp:nvSpPr>
        <dsp:cNvPr id="0" name=""/>
        <dsp:cNvSpPr/>
      </dsp:nvSpPr>
      <dsp:spPr>
        <a:xfrm rot="5400000">
          <a:off x="3600117" y="-1568776"/>
          <a:ext cx="851598" cy="6217620"/>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本人及び支援機関は、企業に対して「働く意欲」「何ができて、どのような配慮が必要か」について丁寧に伝える。</a:t>
          </a:r>
        </a:p>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併せて、支援機関はどの様な支援ができるのかを伝えることが重要。</a:t>
          </a:r>
        </a:p>
      </dsp:txBody>
      <dsp:txXfrm rot="-5400000">
        <a:off x="917106" y="1155807"/>
        <a:ext cx="6176048" cy="768454"/>
      </dsp:txXfrm>
    </dsp:sp>
    <dsp:sp modelId="{CCAC512F-4E17-4AB6-92E8-7A4F358DC416}">
      <dsp:nvSpPr>
        <dsp:cNvPr id="0" name=""/>
        <dsp:cNvSpPr/>
      </dsp:nvSpPr>
      <dsp:spPr>
        <a:xfrm rot="5400000">
          <a:off x="-196522" y="2422576"/>
          <a:ext cx="1310151" cy="91710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UD デジタル 教科書体 NK-R" panose="02020400000000000000" pitchFamily="18" charset="-128"/>
              <a:ea typeface="UD デジタル 教科書体 NK-R" panose="02020400000000000000" pitchFamily="18" charset="-128"/>
            </a:rPr>
            <a:t>実　習</a:t>
          </a:r>
        </a:p>
      </dsp:txBody>
      <dsp:txXfrm rot="-5400000">
        <a:off x="1" y="2684606"/>
        <a:ext cx="917106" cy="393045"/>
      </dsp:txXfrm>
    </dsp:sp>
    <dsp:sp modelId="{A330C55B-7741-43E9-B510-4BA10E71D1DE}">
      <dsp:nvSpPr>
        <dsp:cNvPr id="0" name=""/>
        <dsp:cNvSpPr/>
      </dsp:nvSpPr>
      <dsp:spPr>
        <a:xfrm rot="5400000">
          <a:off x="3600117" y="-456956"/>
          <a:ext cx="851598" cy="6217620"/>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職場実習、トライアル雇用等を通してマッチングを確認する。</a:t>
          </a:r>
        </a:p>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実習を通してアセスメントを行い、それを採用責任者、現場担当者等に伝えるのが職場適応支援者の重要な役割でもある。</a:t>
          </a:r>
        </a:p>
      </dsp:txBody>
      <dsp:txXfrm rot="-5400000">
        <a:off x="917106" y="2267627"/>
        <a:ext cx="6176048" cy="7684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i="0" kern="12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i="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0" lvl="0" indent="0" algn="ctr" defTabSz="355600">
            <a:lnSpc>
              <a:spcPct val="90000"/>
            </a:lnSpc>
            <a:spcBef>
              <a:spcPct val="0"/>
            </a:spcBef>
            <a:spcAft>
              <a:spcPct val="35000"/>
            </a:spcAft>
            <a:buNone/>
          </a:pPr>
          <a:r>
            <a:rPr kumimoji="1" lang="ja-JP" altLang="en-US" sz="800" b="0" i="0" kern="1200" dirty="0">
              <a:solidFill>
                <a:schemeClr val="tx1"/>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1" kern="1200" dirty="0">
              <a:solidFill>
                <a:srgbClr val="FF0000"/>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b="1" kern="1200" spc="-150" dirty="0">
              <a:solidFill>
                <a:srgbClr val="FF0000"/>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0E44F-FBBB-4BD3-B320-A49374DEEFA6}">
      <dsp:nvSpPr>
        <dsp:cNvPr id="0" name=""/>
        <dsp:cNvSpPr/>
      </dsp:nvSpPr>
      <dsp:spPr>
        <a:xfrm>
          <a:off x="1918" y="0"/>
          <a:ext cx="1305194" cy="322743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b="0" u="sng" kern="1200" dirty="0">
              <a:latin typeface="UD デジタル 教科書体 NK-R" panose="02020400000000000000" pitchFamily="18" charset="-128"/>
              <a:ea typeface="UD デジタル 教科書体 NK-R" panose="02020400000000000000" pitchFamily="18" charset="-128"/>
            </a:rPr>
            <a:t>準備期</a:t>
          </a:r>
        </a:p>
      </dsp:txBody>
      <dsp:txXfrm>
        <a:off x="1918" y="0"/>
        <a:ext cx="1305194" cy="968229"/>
      </dsp:txXfrm>
    </dsp:sp>
    <dsp:sp modelId="{0071256F-6933-4B93-B1BB-C10530DF4200}">
      <dsp:nvSpPr>
        <dsp:cNvPr id="0" name=""/>
        <dsp:cNvSpPr/>
      </dsp:nvSpPr>
      <dsp:spPr>
        <a:xfrm>
          <a:off x="40247" y="968839"/>
          <a:ext cx="1228537"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インテーク</a:t>
          </a:r>
          <a:endParaRPr kumimoji="1" lang="en-US" altLang="ja-JP" sz="1000" b="0" kern="1200" dirty="0">
            <a:latin typeface="UD デジタル 教科書体 NK-R" panose="02020400000000000000" pitchFamily="18" charset="-128"/>
            <a:ea typeface="UD デジタル 教科書体 NK-R" panose="02020400000000000000" pitchFamily="18" charset="-128"/>
          </a:endParaRPr>
        </a:p>
      </dsp:txBody>
      <dsp:txXfrm>
        <a:off x="51183" y="979775"/>
        <a:ext cx="1206665" cy="351496"/>
      </dsp:txXfrm>
    </dsp:sp>
    <dsp:sp modelId="{E84D1502-9AD7-4DBC-84EC-F49C9EAC4A18}">
      <dsp:nvSpPr>
        <dsp:cNvPr id="0" name=""/>
        <dsp:cNvSpPr/>
      </dsp:nvSpPr>
      <dsp:spPr>
        <a:xfrm>
          <a:off x="31150" y="1399649"/>
          <a:ext cx="1246731"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a:latin typeface="UD デジタル 教科書体 NK-R" panose="02020400000000000000" pitchFamily="18" charset="-128"/>
              <a:ea typeface="UD デジタル 教科書体 NK-R" panose="02020400000000000000" pitchFamily="18" charset="-128"/>
            </a:rPr>
            <a:t>障害のある人の　　　　　アセスメント</a:t>
          </a:r>
          <a:endParaRPr kumimoji="1" lang="ja-JP" altLang="en-US" sz="1000" b="0" kern="1200" dirty="0">
            <a:latin typeface="UD デジタル 教科書体 NK-R" panose="02020400000000000000" pitchFamily="18" charset="-128"/>
            <a:ea typeface="UD デジタル 教科書体 NK-R" panose="02020400000000000000" pitchFamily="18" charset="-128"/>
          </a:endParaRPr>
        </a:p>
      </dsp:txBody>
      <dsp:txXfrm>
        <a:off x="42086" y="1410585"/>
        <a:ext cx="1224859" cy="351496"/>
      </dsp:txXfrm>
    </dsp:sp>
    <dsp:sp modelId="{F42ADE42-E135-434A-81F9-62BED0EED487}">
      <dsp:nvSpPr>
        <dsp:cNvPr id="0" name=""/>
        <dsp:cNvSpPr/>
      </dsp:nvSpPr>
      <dsp:spPr>
        <a:xfrm>
          <a:off x="44793" y="1830459"/>
          <a:ext cx="1219446"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a:latin typeface="UD デジタル 教科書体 NK-R" panose="02020400000000000000" pitchFamily="18" charset="-128"/>
              <a:ea typeface="UD デジタル 教科書体 NK-R" panose="02020400000000000000" pitchFamily="18" charset="-128"/>
            </a:rPr>
            <a:t>職場のアセスメント</a:t>
          </a:r>
          <a:endParaRPr kumimoji="1" lang="en-US" altLang="ja-JP" sz="1000" b="0" kern="1200" dirty="0">
            <a:latin typeface="UD デジタル 教科書体 NK-R" panose="02020400000000000000" pitchFamily="18" charset="-128"/>
            <a:ea typeface="UD デジタル 教科書体 NK-R" panose="02020400000000000000" pitchFamily="18" charset="-128"/>
          </a:endParaRPr>
        </a:p>
      </dsp:txBody>
      <dsp:txXfrm>
        <a:off x="55729" y="1841395"/>
        <a:ext cx="1197574" cy="351496"/>
      </dsp:txXfrm>
    </dsp:sp>
    <dsp:sp modelId="{B2432FE5-7374-4953-90CE-C835424A0A4D}">
      <dsp:nvSpPr>
        <dsp:cNvPr id="0" name=""/>
        <dsp:cNvSpPr/>
      </dsp:nvSpPr>
      <dsp:spPr>
        <a:xfrm>
          <a:off x="49344" y="2261269"/>
          <a:ext cx="1210342"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ジョブマッチング</a:t>
          </a:r>
        </a:p>
      </dsp:txBody>
      <dsp:txXfrm>
        <a:off x="60280" y="2272205"/>
        <a:ext cx="1188470" cy="351496"/>
      </dsp:txXfrm>
    </dsp:sp>
    <dsp:sp modelId="{EE84B9FA-5513-4336-B4E0-629F2E534529}">
      <dsp:nvSpPr>
        <dsp:cNvPr id="0" name=""/>
        <dsp:cNvSpPr/>
      </dsp:nvSpPr>
      <dsp:spPr>
        <a:xfrm>
          <a:off x="58441" y="2692079"/>
          <a:ext cx="1192148"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支援計画の作成</a:t>
          </a:r>
        </a:p>
      </dsp:txBody>
      <dsp:txXfrm>
        <a:off x="69377" y="2703015"/>
        <a:ext cx="1170276" cy="351496"/>
      </dsp:txXfrm>
    </dsp:sp>
    <dsp:sp modelId="{F5165624-3089-445B-83B1-1C73301ED34A}">
      <dsp:nvSpPr>
        <dsp:cNvPr id="0" name=""/>
        <dsp:cNvSpPr/>
      </dsp:nvSpPr>
      <dsp:spPr>
        <a:xfrm>
          <a:off x="1419849" y="0"/>
          <a:ext cx="1309102" cy="322743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b="0" u="sng" kern="1200" dirty="0">
              <a:latin typeface="UD デジタル 教科書体 NK-R" panose="02020400000000000000" pitchFamily="18" charset="-128"/>
              <a:ea typeface="UD デジタル 教科書体 NK-R" panose="02020400000000000000" pitchFamily="18" charset="-128"/>
            </a:rPr>
            <a:t>集中支援期</a:t>
          </a:r>
        </a:p>
      </dsp:txBody>
      <dsp:txXfrm>
        <a:off x="1419849" y="0"/>
        <a:ext cx="1309102" cy="968229"/>
      </dsp:txXfrm>
    </dsp:sp>
    <dsp:sp modelId="{0A81535F-F289-4CF2-9AEE-122FA9007BC9}">
      <dsp:nvSpPr>
        <dsp:cNvPr id="0" name=""/>
        <dsp:cNvSpPr/>
      </dsp:nvSpPr>
      <dsp:spPr>
        <a:xfrm>
          <a:off x="1473142" y="96883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a:latin typeface="UD デジタル 教科書体 NK-R" panose="02020400000000000000" pitchFamily="18" charset="-128"/>
              <a:ea typeface="UD デジタル 教科書体 NK-R" panose="02020400000000000000" pitchFamily="18" charset="-128"/>
            </a:rPr>
            <a:t>仕事の自立支援</a:t>
          </a:r>
          <a:endParaRPr kumimoji="1" lang="ja-JP" altLang="en-US" sz="1000" b="0" kern="1200" dirty="0">
            <a:latin typeface="UD デジタル 教科書体 NK-R" panose="02020400000000000000" pitchFamily="18" charset="-128"/>
            <a:ea typeface="UD デジタル 教科書体 NK-R" panose="02020400000000000000" pitchFamily="18" charset="-128"/>
          </a:endParaRPr>
        </a:p>
      </dsp:txBody>
      <dsp:txXfrm>
        <a:off x="1484078" y="979775"/>
        <a:ext cx="1180642" cy="351496"/>
      </dsp:txXfrm>
    </dsp:sp>
    <dsp:sp modelId="{D2867A33-0CCD-4578-9655-4E64ED1DEAB9}">
      <dsp:nvSpPr>
        <dsp:cNvPr id="0" name=""/>
        <dsp:cNvSpPr/>
      </dsp:nvSpPr>
      <dsp:spPr>
        <a:xfrm>
          <a:off x="1473142" y="139964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コミュニケーション　　の支援</a:t>
          </a:r>
        </a:p>
      </dsp:txBody>
      <dsp:txXfrm>
        <a:off x="1484078" y="1410585"/>
        <a:ext cx="1180642" cy="351496"/>
      </dsp:txXfrm>
    </dsp:sp>
    <dsp:sp modelId="{658FC82F-5082-4CD3-9C97-E7786AF10344}">
      <dsp:nvSpPr>
        <dsp:cNvPr id="0" name=""/>
        <dsp:cNvSpPr/>
      </dsp:nvSpPr>
      <dsp:spPr>
        <a:xfrm>
          <a:off x="1473142" y="183045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社会性の支援</a:t>
          </a:r>
        </a:p>
      </dsp:txBody>
      <dsp:txXfrm>
        <a:off x="1484078" y="1841395"/>
        <a:ext cx="1180642" cy="351496"/>
      </dsp:txXfrm>
    </dsp:sp>
    <dsp:sp modelId="{B3B13251-DAC5-4554-BD01-DE0F39F8AAB1}">
      <dsp:nvSpPr>
        <dsp:cNvPr id="0" name=""/>
        <dsp:cNvSpPr/>
      </dsp:nvSpPr>
      <dsp:spPr>
        <a:xfrm>
          <a:off x="1473142" y="226126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spc="-150" dirty="0">
              <a:latin typeface="UD デジタル 教科書体 NK-R" panose="02020400000000000000" pitchFamily="18" charset="-128"/>
              <a:ea typeface="UD デジタル 教科書体 NK-R" panose="02020400000000000000" pitchFamily="18" charset="-128"/>
            </a:rPr>
            <a:t>ストレスマネジメント　　　　　　の</a:t>
          </a:r>
          <a:r>
            <a:rPr kumimoji="1" lang="ja-JP" altLang="en-US" sz="1000" b="0" kern="1200" dirty="0">
              <a:latin typeface="UD デジタル 教科書体 NK-R" panose="02020400000000000000" pitchFamily="18" charset="-128"/>
              <a:ea typeface="UD デジタル 教科書体 NK-R" panose="02020400000000000000" pitchFamily="18" charset="-128"/>
            </a:rPr>
            <a:t>支援</a:t>
          </a:r>
          <a:endParaRPr kumimoji="1" lang="ja-JP" altLang="en-US" sz="1000" b="0" kern="1200" dirty="0"/>
        </a:p>
      </dsp:txBody>
      <dsp:txXfrm>
        <a:off x="1484078" y="2272205"/>
        <a:ext cx="1180642" cy="351496"/>
      </dsp:txXfrm>
    </dsp:sp>
    <dsp:sp modelId="{86356101-58BF-4FD8-AF12-A26B099BD85E}">
      <dsp:nvSpPr>
        <dsp:cNvPr id="0" name=""/>
        <dsp:cNvSpPr/>
      </dsp:nvSpPr>
      <dsp:spPr>
        <a:xfrm>
          <a:off x="1473142" y="269207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ナチュラルサポート　の形成</a:t>
          </a:r>
        </a:p>
      </dsp:txBody>
      <dsp:txXfrm>
        <a:off x="1484078" y="2703015"/>
        <a:ext cx="1180642" cy="351496"/>
      </dsp:txXfrm>
    </dsp:sp>
    <dsp:sp modelId="{1E67C66D-DEDD-4E8E-AB28-D13C8BB6D3EF}">
      <dsp:nvSpPr>
        <dsp:cNvPr id="0" name=""/>
        <dsp:cNvSpPr/>
      </dsp:nvSpPr>
      <dsp:spPr>
        <a:xfrm>
          <a:off x="2846286" y="0"/>
          <a:ext cx="1299106" cy="322743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b="0" u="sng" kern="1200" dirty="0">
              <a:latin typeface="UD デジタル 教科書体 NK-R" panose="02020400000000000000" pitchFamily="18" charset="-128"/>
              <a:ea typeface="UD デジタル 教科書体 NK-R" panose="02020400000000000000" pitchFamily="18" charset="-128"/>
            </a:rPr>
            <a:t>フェイディング期</a:t>
          </a:r>
        </a:p>
      </dsp:txBody>
      <dsp:txXfrm>
        <a:off x="2846286" y="0"/>
        <a:ext cx="1299106" cy="968229"/>
      </dsp:txXfrm>
    </dsp:sp>
    <dsp:sp modelId="{A8F1D83B-B906-463F-BDB3-5E279A04AF1B}">
      <dsp:nvSpPr>
        <dsp:cNvPr id="0" name=""/>
        <dsp:cNvSpPr/>
      </dsp:nvSpPr>
      <dsp:spPr>
        <a:xfrm>
          <a:off x="2889983" y="968307"/>
          <a:ext cx="1202514" cy="4701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kumimoji="1" lang="ja-JP" altLang="en-US" sz="900" b="0" kern="1200" dirty="0">
              <a:latin typeface="UD デジタル 教科書体 NK-R" panose="02020400000000000000" pitchFamily="18" charset="-128"/>
              <a:ea typeface="UD デジタル 教科書体 NK-R" panose="02020400000000000000" pitchFamily="18" charset="-128"/>
            </a:rPr>
            <a:t>自尊心や自己達成感の把握</a:t>
          </a:r>
        </a:p>
      </dsp:txBody>
      <dsp:txXfrm>
        <a:off x="2903754" y="982078"/>
        <a:ext cx="1174972" cy="442625"/>
      </dsp:txXfrm>
    </dsp:sp>
    <dsp:sp modelId="{63D522E4-5F07-4BB6-B98F-790FB1F9A451}">
      <dsp:nvSpPr>
        <dsp:cNvPr id="0" name=""/>
        <dsp:cNvSpPr/>
      </dsp:nvSpPr>
      <dsp:spPr>
        <a:xfrm>
          <a:off x="2889983" y="1510809"/>
          <a:ext cx="1202514" cy="4701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リスク要因の把握</a:t>
          </a:r>
        </a:p>
      </dsp:txBody>
      <dsp:txXfrm>
        <a:off x="2903754" y="1524580"/>
        <a:ext cx="1174972" cy="442625"/>
      </dsp:txXfrm>
    </dsp:sp>
    <dsp:sp modelId="{76EEA0A8-24FC-479D-B50B-C2D92C63B74B}">
      <dsp:nvSpPr>
        <dsp:cNvPr id="0" name=""/>
        <dsp:cNvSpPr/>
      </dsp:nvSpPr>
      <dsp:spPr>
        <a:xfrm>
          <a:off x="2889983" y="2053310"/>
          <a:ext cx="1202514" cy="4701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関係機関との　　　　　　役割分担</a:t>
          </a:r>
        </a:p>
      </dsp:txBody>
      <dsp:txXfrm>
        <a:off x="2903754" y="2067081"/>
        <a:ext cx="1174972" cy="442625"/>
      </dsp:txXfrm>
    </dsp:sp>
    <dsp:sp modelId="{C282C9A2-7156-4C0E-9212-EC3C60868761}">
      <dsp:nvSpPr>
        <dsp:cNvPr id="0" name=""/>
        <dsp:cNvSpPr/>
      </dsp:nvSpPr>
      <dsp:spPr>
        <a:xfrm>
          <a:off x="2889983" y="2595811"/>
          <a:ext cx="1202514" cy="4701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フォローアップ計画　　の作成</a:t>
          </a:r>
        </a:p>
      </dsp:txBody>
      <dsp:txXfrm>
        <a:off x="2903754" y="2609582"/>
        <a:ext cx="1174972" cy="442625"/>
      </dsp:txXfrm>
    </dsp:sp>
    <dsp:sp modelId="{E9324259-8490-4C0F-A583-148D5559FC8C}">
      <dsp:nvSpPr>
        <dsp:cNvPr id="0" name=""/>
        <dsp:cNvSpPr/>
      </dsp:nvSpPr>
      <dsp:spPr>
        <a:xfrm>
          <a:off x="4253529" y="0"/>
          <a:ext cx="1281309" cy="322743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b="0" u="sng" kern="1200" dirty="0">
              <a:latin typeface="UD デジタル 教科書体 NK-R" panose="02020400000000000000" pitchFamily="18" charset="-128"/>
              <a:ea typeface="UD デジタル 教科書体 NK-R" panose="02020400000000000000" pitchFamily="18" charset="-128"/>
            </a:rPr>
            <a:t>定着支援期</a:t>
          </a:r>
        </a:p>
      </dsp:txBody>
      <dsp:txXfrm>
        <a:off x="4253529" y="0"/>
        <a:ext cx="1281309" cy="968229"/>
      </dsp:txXfrm>
    </dsp:sp>
    <dsp:sp modelId="{B8CC6DC0-8E71-44E7-9D59-0E06CDB546AC}">
      <dsp:nvSpPr>
        <dsp:cNvPr id="0" name=""/>
        <dsp:cNvSpPr/>
      </dsp:nvSpPr>
      <dsp:spPr>
        <a:xfrm>
          <a:off x="4292927" y="968504"/>
          <a:ext cx="1202514" cy="634060"/>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定期的な状況把握</a:t>
          </a:r>
        </a:p>
      </dsp:txBody>
      <dsp:txXfrm>
        <a:off x="4311498" y="987075"/>
        <a:ext cx="1165372" cy="596918"/>
      </dsp:txXfrm>
    </dsp:sp>
    <dsp:sp modelId="{D9EBD11D-B43E-40F1-94C7-8F98B8755A1D}">
      <dsp:nvSpPr>
        <dsp:cNvPr id="0" name=""/>
        <dsp:cNvSpPr/>
      </dsp:nvSpPr>
      <dsp:spPr>
        <a:xfrm>
          <a:off x="4292927" y="1700113"/>
          <a:ext cx="1202514" cy="634060"/>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問題解決のため　　の再介入</a:t>
          </a:r>
        </a:p>
      </dsp:txBody>
      <dsp:txXfrm>
        <a:off x="4311498" y="1718684"/>
        <a:ext cx="1165372" cy="596918"/>
      </dsp:txXfrm>
    </dsp:sp>
    <dsp:sp modelId="{3EDB609B-61C2-4089-A4D0-36135095B92C}">
      <dsp:nvSpPr>
        <dsp:cNvPr id="0" name=""/>
        <dsp:cNvSpPr/>
      </dsp:nvSpPr>
      <dsp:spPr>
        <a:xfrm>
          <a:off x="4292927" y="2431721"/>
          <a:ext cx="1202514" cy="634060"/>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spc="-150" dirty="0">
              <a:latin typeface="UD デジタル 教科書体 NK-R" panose="02020400000000000000" pitchFamily="18" charset="-128"/>
              <a:ea typeface="UD デジタル 教科書体 NK-R" panose="02020400000000000000" pitchFamily="18" charset="-128"/>
            </a:rPr>
            <a:t>キャリアアップ</a:t>
          </a:r>
          <a:r>
            <a:rPr kumimoji="1" lang="ja-JP" altLang="en-US" sz="1000" b="0" kern="1200" dirty="0">
              <a:latin typeface="UD デジタル 教科書体 NK-R" panose="02020400000000000000" pitchFamily="18" charset="-128"/>
              <a:ea typeface="UD デジタル 教科書体 NK-R" panose="02020400000000000000" pitchFamily="18" charset="-128"/>
            </a:rPr>
            <a:t>支援・　　　　　　離職支援</a:t>
          </a:r>
        </a:p>
      </dsp:txBody>
      <dsp:txXfrm>
        <a:off x="4311498" y="2450292"/>
        <a:ext cx="1165372" cy="5969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0.67457</cdr:x>
      <cdr:y>0.09199</cdr:y>
    </cdr:from>
    <cdr:to>
      <cdr:x>0.79613</cdr:x>
      <cdr:y>0.0999</cdr:y>
    </cdr:to>
    <cdr:cxnSp macro="">
      <cdr:nvCxnSpPr>
        <cdr:cNvPr id="2" name="直線矢印コネクタ 1">
          <a:extLst xmlns:a="http://schemas.openxmlformats.org/drawingml/2006/main">
            <a:ext uri="{FF2B5EF4-FFF2-40B4-BE49-F238E27FC236}">
              <a16:creationId xmlns:a16="http://schemas.microsoft.com/office/drawing/2014/main" id="{B81A7CA4-3AA6-37E4-B4A4-64863D760998}"/>
            </a:ext>
          </a:extLst>
        </cdr:cNvPr>
        <cdr:cNvCxnSpPr>
          <a:cxnSpLocks xmlns:a="http://schemas.openxmlformats.org/drawingml/2006/main"/>
        </cdr:cNvCxnSpPr>
      </cdr:nvCxnSpPr>
      <cdr:spPr>
        <a:xfrm xmlns:a="http://schemas.openxmlformats.org/drawingml/2006/main" flipV="1">
          <a:off x="2286191" y="373282"/>
          <a:ext cx="411972" cy="32085"/>
        </a:xfrm>
        <a:prstGeom xmlns:a="http://schemas.openxmlformats.org/drawingml/2006/main" prst="straightConnector1">
          <a:avLst/>
        </a:prstGeom>
        <a:ln xmlns:a="http://schemas.openxmlformats.org/drawingml/2006/main" w="2857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8" cy="498693"/>
          </a:xfrm>
          <a:prstGeom prst="rect">
            <a:avLst/>
          </a:prstGeom>
        </p:spPr>
        <p:txBody>
          <a:bodyPr vert="horz" lIns="95687" tIns="47843" rIns="95687" bIns="47843" rtlCol="0"/>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55838" y="0"/>
            <a:ext cx="2949788" cy="498693"/>
          </a:xfrm>
          <a:prstGeom prst="rect">
            <a:avLst/>
          </a:prstGeom>
        </p:spPr>
        <p:txBody>
          <a:bodyPr vert="horz" lIns="95687" tIns="47843" rIns="95687" bIns="47843" rtlCol="0"/>
          <a:lstStyle>
            <a:lvl1pPr algn="r">
              <a:defRPr sz="1300"/>
            </a:lvl1pPr>
          </a:lstStyle>
          <a:p>
            <a:pPr rtl="0"/>
            <a:fld id="{3C4B8CB7-50A5-481A-A2D4-7DEACCD8413F}" type="datetime1">
              <a:rPr lang="ja-JP" altLang="en-US" smtClean="0">
                <a:latin typeface="Meiryo UI" panose="020B0604030504040204" pitchFamily="50" charset="-128"/>
                <a:ea typeface="Meiryo UI" panose="020B0604030504040204" pitchFamily="50" charset="-128"/>
              </a:rPr>
              <a:t>2023/8/8</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440647"/>
            <a:ext cx="2949788" cy="498692"/>
          </a:xfrm>
          <a:prstGeom prst="rect">
            <a:avLst/>
          </a:prstGeom>
        </p:spPr>
        <p:txBody>
          <a:bodyPr vert="horz" lIns="95687" tIns="47843" rIns="95687" bIns="47843" rtlCol="0" anchor="b"/>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55838" y="9440647"/>
            <a:ext cx="2949788" cy="498692"/>
          </a:xfrm>
          <a:prstGeom prst="rect">
            <a:avLst/>
          </a:prstGeom>
        </p:spPr>
        <p:txBody>
          <a:bodyPr vert="horz" lIns="95687" tIns="47843" rIns="95687" bIns="47843" rtlCol="0" anchor="b"/>
          <a:lstStyle>
            <a:lvl1pPr algn="r">
              <a:defRPr sz="1300"/>
            </a:lvl1pPr>
          </a:lstStyle>
          <a:p>
            <a:pPr rtl="0"/>
            <a:fld id="{BF910782-FDC2-4F7C-A018-7A502E5089C7}"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8" cy="498693"/>
          </a:xfrm>
          <a:prstGeom prst="rect">
            <a:avLst/>
          </a:prstGeom>
        </p:spPr>
        <p:txBody>
          <a:bodyPr vert="horz" lIns="95687" tIns="47843" rIns="95687" bIns="47843" rtlCol="0"/>
          <a:lstStyle>
            <a:lvl1pPr algn="l">
              <a:defRPr sz="13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3855838" y="0"/>
            <a:ext cx="2949788" cy="498693"/>
          </a:xfrm>
          <a:prstGeom prst="rect">
            <a:avLst/>
          </a:prstGeom>
        </p:spPr>
        <p:txBody>
          <a:bodyPr vert="horz" lIns="95687" tIns="47843" rIns="95687" bIns="47843" rtlCol="0"/>
          <a:lstStyle>
            <a:lvl1pPr algn="r">
              <a:defRPr sz="1300">
                <a:latin typeface="Meiryo UI" panose="020B0604030504040204" pitchFamily="50" charset="-128"/>
                <a:ea typeface="Meiryo UI" panose="020B0604030504040204" pitchFamily="50" charset="-128"/>
              </a:defRPr>
            </a:lvl1pPr>
          </a:lstStyle>
          <a:p>
            <a:fld id="{58C4DB21-563C-4946-991B-524728335537}" type="datetime1">
              <a:rPr lang="ja-JP" altLang="en-US" noProof="0" smtClean="0"/>
              <a:t>2023/8/8</a:t>
            </a:fld>
            <a:endParaRPr lang="ja-JP" altLang="en-US" noProof="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5687" tIns="47843" rIns="95687" bIns="47843" rtlCol="0" anchor="ctr"/>
          <a:lstStyle/>
          <a:p>
            <a:pPr rtl="0"/>
            <a:endParaRPr lang="ja-JP" altLang="en-US" noProof="0"/>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5687" tIns="47843" rIns="95687" bIns="47843"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647"/>
            <a:ext cx="2949788" cy="498692"/>
          </a:xfrm>
          <a:prstGeom prst="rect">
            <a:avLst/>
          </a:prstGeom>
        </p:spPr>
        <p:txBody>
          <a:bodyPr vert="horz" lIns="95687" tIns="47843" rIns="95687" bIns="47843" rtlCol="0" anchor="b"/>
          <a:lstStyle>
            <a:lvl1pPr algn="l">
              <a:defRPr sz="13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3855838" y="9440647"/>
            <a:ext cx="2949788" cy="498692"/>
          </a:xfrm>
          <a:prstGeom prst="rect">
            <a:avLst/>
          </a:prstGeom>
        </p:spPr>
        <p:txBody>
          <a:bodyPr vert="horz" lIns="95687" tIns="47843" rIns="95687" bIns="47843" rtlCol="0" anchor="b"/>
          <a:lstStyle>
            <a:lvl1pPr algn="r">
              <a:defRPr sz="1300">
                <a:latin typeface="Meiryo UI" panose="020B0604030504040204" pitchFamily="50" charset="-128"/>
                <a:ea typeface="Meiryo UI" panose="020B0604030504040204" pitchFamily="50" charset="-128"/>
              </a:defRPr>
            </a:lvl1pPr>
          </a:lstStyle>
          <a:p>
            <a:fld id="{9C936D52-512B-47DE-BC94-6C88A56CE986}" type="slidenum">
              <a:rPr lang="en-US" altLang="ja-JP" noProof="0" smtClean="0"/>
              <a:pPr/>
              <a:t>‹#›</a:t>
            </a:fld>
            <a:endParaRPr lang="ja-JP" altLang="en-US" noProof="0"/>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9C936D52-512B-47DE-BC94-6C88A56CE986}" type="slidenum">
              <a:rPr lang="en-US" altLang="ja-JP" smtClean="0"/>
              <a:t>1</a:t>
            </a:fld>
            <a:endParaRPr lang="ja-JP" altLang="en-US"/>
          </a:p>
        </p:txBody>
      </p:sp>
    </p:spTree>
    <p:extLst>
      <p:ext uri="{BB962C8B-B14F-4D97-AF65-F5344CB8AC3E}">
        <p14:creationId xmlns:p14="http://schemas.microsoft.com/office/powerpoint/2010/main" val="423392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基本情報、</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･氏名、住所、連絡先、障害の種類・程度、手当、年金、　治療歴など　</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過去、 ･成育歴、学歴、仕事内容、退職理由など</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現在、</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･職業スキル、生活スキル、利用している社会資源、</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健康状態</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今後、</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･夢、目標、希望する仕事、給料、労働条件、環境、生活</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3857396-E9A8-478D-8CD7-11432E338D1F}" type="slidenum">
              <a:rPr kumimoji="1" lang="ja-JP" altLang="en-US" smtClean="0"/>
              <a:t>6</a:t>
            </a:fld>
            <a:endParaRPr kumimoji="1" lang="ja-JP" altLang="en-US"/>
          </a:p>
        </p:txBody>
      </p:sp>
    </p:spTree>
    <p:extLst>
      <p:ext uri="{BB962C8B-B14F-4D97-AF65-F5344CB8AC3E}">
        <p14:creationId xmlns:p14="http://schemas.microsoft.com/office/powerpoint/2010/main" val="69388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xfrm>
            <a:off x="-219075" y="811213"/>
            <a:ext cx="7197725" cy="4049712"/>
          </a:xfrm>
          <a:ln/>
        </p:spPr>
      </p:sp>
      <p:sp>
        <p:nvSpPr>
          <p:cNvPr id="757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757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77453" indent="-299020" eaLnBrk="0" hangingPunct="0">
              <a:defRPr kumimoji="1">
                <a:solidFill>
                  <a:schemeClr val="tx1"/>
                </a:solidFill>
                <a:latin typeface="Arial" charset="0"/>
                <a:ea typeface="ＭＳ Ｐゴシック" pitchFamily="50" charset="-128"/>
              </a:defRPr>
            </a:lvl2pPr>
            <a:lvl3pPr marL="1196083" indent="-239217" eaLnBrk="0" hangingPunct="0">
              <a:defRPr kumimoji="1">
                <a:solidFill>
                  <a:schemeClr val="tx1"/>
                </a:solidFill>
                <a:latin typeface="Arial" charset="0"/>
                <a:ea typeface="ＭＳ Ｐゴシック" pitchFamily="50" charset="-128"/>
              </a:defRPr>
            </a:lvl3pPr>
            <a:lvl4pPr marL="1674516" indent="-239217" eaLnBrk="0" hangingPunct="0">
              <a:defRPr kumimoji="1">
                <a:solidFill>
                  <a:schemeClr val="tx1"/>
                </a:solidFill>
                <a:latin typeface="Arial" charset="0"/>
                <a:ea typeface="ＭＳ Ｐゴシック" pitchFamily="50" charset="-128"/>
              </a:defRPr>
            </a:lvl4pPr>
            <a:lvl5pPr marL="2152949" indent="-239217" eaLnBrk="0" hangingPunct="0">
              <a:defRPr kumimoji="1">
                <a:solidFill>
                  <a:schemeClr val="tx1"/>
                </a:solidFill>
                <a:latin typeface="Arial" charset="0"/>
                <a:ea typeface="ＭＳ Ｐゴシック" pitchFamily="50" charset="-128"/>
              </a:defRPr>
            </a:lvl5pPr>
            <a:lvl6pPr marL="2631382" indent="-239217" eaLnBrk="0" fontAlgn="base" hangingPunct="0">
              <a:spcBef>
                <a:spcPct val="0"/>
              </a:spcBef>
              <a:spcAft>
                <a:spcPct val="0"/>
              </a:spcAft>
              <a:defRPr kumimoji="1">
                <a:solidFill>
                  <a:schemeClr val="tx1"/>
                </a:solidFill>
                <a:latin typeface="Arial" charset="0"/>
                <a:ea typeface="ＭＳ Ｐゴシック" pitchFamily="50" charset="-128"/>
              </a:defRPr>
            </a:lvl6pPr>
            <a:lvl7pPr marL="3109816" indent="-239217" eaLnBrk="0" fontAlgn="base" hangingPunct="0">
              <a:spcBef>
                <a:spcPct val="0"/>
              </a:spcBef>
              <a:spcAft>
                <a:spcPct val="0"/>
              </a:spcAft>
              <a:defRPr kumimoji="1">
                <a:solidFill>
                  <a:schemeClr val="tx1"/>
                </a:solidFill>
                <a:latin typeface="Arial" charset="0"/>
                <a:ea typeface="ＭＳ Ｐゴシック" pitchFamily="50" charset="-128"/>
              </a:defRPr>
            </a:lvl7pPr>
            <a:lvl8pPr marL="3588248" indent="-239217" eaLnBrk="0" fontAlgn="base" hangingPunct="0">
              <a:spcBef>
                <a:spcPct val="0"/>
              </a:spcBef>
              <a:spcAft>
                <a:spcPct val="0"/>
              </a:spcAft>
              <a:defRPr kumimoji="1">
                <a:solidFill>
                  <a:schemeClr val="tx1"/>
                </a:solidFill>
                <a:latin typeface="Arial" charset="0"/>
                <a:ea typeface="ＭＳ Ｐゴシック" pitchFamily="50" charset="-128"/>
              </a:defRPr>
            </a:lvl8pPr>
            <a:lvl9pPr marL="4066682" indent="-23921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CD208E5-D947-4388-9BDB-C1ADC40F753B}" type="slidenum">
              <a:rPr lang="en-US" altLang="ja-JP" smtClean="0">
                <a:solidFill>
                  <a:srgbClr val="000000"/>
                </a:solidFill>
              </a:rPr>
              <a:pPr eaLnBrk="1" hangingPunct="1"/>
              <a:t>12</a:t>
            </a:fld>
            <a:endParaRPr lang="en-US" altLang="ja-JP">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休職者が復職を目指すにあたり移行支援を利用することも可能になった</a:t>
            </a:r>
            <a:endParaRPr kumimoji="1" lang="en-US" altLang="ja-JP" dirty="0"/>
          </a:p>
          <a:p>
            <a:r>
              <a:rPr kumimoji="1" lang="ja-JP" altLang="en-US" dirty="0"/>
              <a:t>就労後</a:t>
            </a:r>
            <a:r>
              <a:rPr kumimoji="1" lang="en-US" altLang="ja-JP" dirty="0"/>
              <a:t>6</a:t>
            </a:r>
            <a:r>
              <a:rPr kumimoji="1" lang="ja-JP" altLang="en-US" dirty="0"/>
              <a:t>月以上定着率＝前年度において就労移行支援を受けた後に就労し、その後就労を継続している期間が</a:t>
            </a:r>
            <a:r>
              <a:rPr kumimoji="1" lang="en-US" altLang="ja-JP" dirty="0"/>
              <a:t>6</a:t>
            </a:r>
            <a:r>
              <a:rPr kumimoji="1" lang="ja-JP" altLang="en-US" dirty="0"/>
              <a:t>月以上に達した者の数を前年度の利用定員で除した割合</a:t>
            </a:r>
            <a:endParaRPr kumimoji="1" lang="en-US" altLang="ja-JP" dirty="0"/>
          </a:p>
          <a:p>
            <a:endParaRPr kumimoji="1" lang="en-US" altLang="ja-JP" dirty="0"/>
          </a:p>
          <a:p>
            <a:r>
              <a:rPr kumimoji="1" lang="ja-JP" altLang="en-US" dirty="0"/>
              <a:t>第</a:t>
            </a:r>
            <a:r>
              <a:rPr kumimoji="1" lang="en-US" altLang="ja-JP" dirty="0"/>
              <a:t>5</a:t>
            </a:r>
            <a:r>
              <a:rPr kumimoji="1" lang="ja-JP" altLang="en-US" dirty="0"/>
              <a:t>期障害福祉計画で、移行支援を通じて</a:t>
            </a:r>
            <a:r>
              <a:rPr kumimoji="1" lang="en-US" altLang="ja-JP" dirty="0"/>
              <a:t>H32</a:t>
            </a:r>
            <a:r>
              <a:rPr kumimoji="1" lang="ja-JP" altLang="en-US" dirty="0"/>
              <a:t>年度中に一般就労に移行する者を</a:t>
            </a:r>
            <a:r>
              <a:rPr kumimoji="1" lang="en-US" altLang="ja-JP" dirty="0"/>
              <a:t>H</a:t>
            </a:r>
            <a:r>
              <a:rPr kumimoji="1" lang="ja-JP" altLang="en-US" dirty="0"/>
              <a:t>２８年度の以降実績の１．５倍以上とすることを目標値としており、そのために、移行支援事業所のうち、就労移行</a:t>
            </a:r>
            <a:r>
              <a:rPr kumimoji="1" lang="en-US" altLang="ja-JP" dirty="0"/>
              <a:t>3</a:t>
            </a:r>
            <a:r>
              <a:rPr kumimoji="1" lang="ja-JP" altLang="en-US" dirty="0"/>
              <a:t>割以上の事業所を全体の</a:t>
            </a:r>
            <a:r>
              <a:rPr kumimoji="1" lang="en-US" altLang="ja-JP" dirty="0"/>
              <a:t>5</a:t>
            </a:r>
            <a:r>
              <a:rPr kumimoji="1" lang="ja-JP" altLang="en-US" dirty="0"/>
              <a:t>割以上とすることを目指している。</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a:t>
            </a:fld>
            <a:endParaRPr lang="en-US" altLang="ja-JP"/>
          </a:p>
        </p:txBody>
      </p:sp>
    </p:spTree>
    <p:extLst>
      <p:ext uri="{BB962C8B-B14F-4D97-AF65-F5344CB8AC3E}">
        <p14:creationId xmlns:p14="http://schemas.microsoft.com/office/powerpoint/2010/main" val="156097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休職者が復職を目指すにあたり移行支援を利用することも可能になった</a:t>
            </a:r>
            <a:endParaRPr kumimoji="1" lang="en-US" altLang="ja-JP" dirty="0"/>
          </a:p>
          <a:p>
            <a:r>
              <a:rPr kumimoji="1" lang="ja-JP" altLang="en-US" dirty="0"/>
              <a:t>就労後</a:t>
            </a:r>
            <a:r>
              <a:rPr kumimoji="1" lang="en-US" altLang="ja-JP" dirty="0"/>
              <a:t>6</a:t>
            </a:r>
            <a:r>
              <a:rPr kumimoji="1" lang="ja-JP" altLang="en-US" dirty="0"/>
              <a:t>月以上定着率＝前年度において就労移行支援を受けた後に就労し、その後就労を継続している期間が</a:t>
            </a:r>
            <a:r>
              <a:rPr kumimoji="1" lang="en-US" altLang="ja-JP" dirty="0"/>
              <a:t>6</a:t>
            </a:r>
            <a:r>
              <a:rPr kumimoji="1" lang="ja-JP" altLang="en-US" dirty="0"/>
              <a:t>月以上に達した者の数を前年度の利用定員で除した割合</a:t>
            </a:r>
            <a:endParaRPr kumimoji="1" lang="en-US" altLang="ja-JP" dirty="0"/>
          </a:p>
          <a:p>
            <a:endParaRPr kumimoji="1" lang="en-US" altLang="ja-JP" dirty="0"/>
          </a:p>
          <a:p>
            <a:r>
              <a:rPr kumimoji="1" lang="ja-JP" altLang="en-US" dirty="0"/>
              <a:t>第</a:t>
            </a:r>
            <a:r>
              <a:rPr kumimoji="1" lang="en-US" altLang="ja-JP" dirty="0"/>
              <a:t>5</a:t>
            </a:r>
            <a:r>
              <a:rPr kumimoji="1" lang="ja-JP" altLang="en-US" dirty="0"/>
              <a:t>期障害福祉計画で、移行支援を通じて</a:t>
            </a:r>
            <a:r>
              <a:rPr kumimoji="1" lang="en-US" altLang="ja-JP" dirty="0"/>
              <a:t>H32</a:t>
            </a:r>
            <a:r>
              <a:rPr kumimoji="1" lang="ja-JP" altLang="en-US" dirty="0"/>
              <a:t>年度中に一般就労に移行する者を</a:t>
            </a:r>
            <a:r>
              <a:rPr kumimoji="1" lang="en-US" altLang="ja-JP" dirty="0"/>
              <a:t>H</a:t>
            </a:r>
            <a:r>
              <a:rPr kumimoji="1" lang="ja-JP" altLang="en-US" dirty="0"/>
              <a:t>２８年度の以降実績の１．５倍以上とすることを目標値としており、そのために、移行支援事業所のうち、就労移行</a:t>
            </a:r>
            <a:r>
              <a:rPr kumimoji="1" lang="en-US" altLang="ja-JP" dirty="0"/>
              <a:t>3</a:t>
            </a:r>
            <a:r>
              <a:rPr kumimoji="1" lang="ja-JP" altLang="en-US" dirty="0"/>
              <a:t>割以上の事業所を全体の</a:t>
            </a:r>
            <a:r>
              <a:rPr kumimoji="1" lang="en-US" altLang="ja-JP" dirty="0"/>
              <a:t>5</a:t>
            </a:r>
            <a:r>
              <a:rPr kumimoji="1" lang="ja-JP" altLang="en-US" dirty="0"/>
              <a:t>割以上とすることを目指している。</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20</a:t>
            </a:fld>
            <a:endParaRPr lang="en-US" altLang="ja-JP"/>
          </a:p>
        </p:txBody>
      </p:sp>
    </p:spTree>
    <p:extLst>
      <p:ext uri="{BB962C8B-B14F-4D97-AF65-F5344CB8AC3E}">
        <p14:creationId xmlns:p14="http://schemas.microsoft.com/office/powerpoint/2010/main" val="86775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grpSp>
        <p:nvGrpSpPr>
          <p:cNvPr id="16" name="グループ 15"/>
          <p:cNvGrpSpPr/>
          <p:nvPr userDrawn="1"/>
        </p:nvGrpSpPr>
        <p:grpSpPr bwMode="ltGray">
          <a:xfrm>
            <a:off x="0" y="0"/>
            <a:ext cx="12192000" cy="6858000"/>
            <a:chOff x="0" y="0"/>
            <a:chExt cx="12192000" cy="6858000"/>
          </a:xfrm>
        </p:grpSpPr>
        <p:sp>
          <p:nvSpPr>
            <p:cNvPr id="14" name="長方形 13"/>
            <p:cNvSpPr/>
            <p:nvPr/>
          </p:nvSpPr>
          <p:spPr bwMode="ltGray">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400" noProof="0" dirty="0"/>
            </a:p>
          </p:txBody>
        </p:sp>
        <p:sp>
          <p:nvSpPr>
            <p:cNvPr id="8" name="円/楕円 2"/>
            <p:cNvSpPr>
              <a:spLocks noChangeArrowheads="1"/>
            </p:cNvSpPr>
            <p:nvPr/>
          </p:nvSpPr>
          <p:spPr bwMode="ltGray">
            <a:xfrm flipH="1">
              <a:off x="9045819" y="16002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ja-JP" altLang="en-US" sz="1800" noProof="0" dirty="0">
                <a:latin typeface="Times New Roman" charset="0"/>
              </a:endParaRPr>
            </a:p>
          </p:txBody>
        </p:sp>
        <p:sp>
          <p:nvSpPr>
            <p:cNvPr id="9" name="円/楕円 3"/>
            <p:cNvSpPr>
              <a:spLocks noChangeArrowheads="1"/>
            </p:cNvSpPr>
            <p:nvPr/>
          </p:nvSpPr>
          <p:spPr bwMode="ltGray">
            <a:xfrm flipH="1">
              <a:off x="7255119" y="16002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ja-JP" altLang="en-US" sz="1800" noProof="0" dirty="0">
                <a:latin typeface="Times New Roman" charset="0"/>
              </a:endParaRPr>
            </a:p>
          </p:txBody>
        </p:sp>
        <p:sp>
          <p:nvSpPr>
            <p:cNvPr id="10" name="円/楕円 4"/>
            <p:cNvSpPr>
              <a:spLocks noChangeArrowheads="1"/>
            </p:cNvSpPr>
            <p:nvPr/>
          </p:nvSpPr>
          <p:spPr bwMode="ltGray">
            <a:xfrm flipH="1">
              <a:off x="5464419" y="16002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1800" noProof="0" dirty="0">
                <a:latin typeface="Times New Roman" charset="0"/>
              </a:endParaRPr>
            </a:p>
          </p:txBody>
        </p:sp>
        <p:sp>
          <p:nvSpPr>
            <p:cNvPr id="11" name="円/楕円 5"/>
            <p:cNvSpPr>
              <a:spLocks noChangeArrowheads="1"/>
            </p:cNvSpPr>
            <p:nvPr/>
          </p:nvSpPr>
          <p:spPr bwMode="ltGray">
            <a:xfrm flipH="1">
              <a:off x="5464419" y="32766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ja-JP" altLang="en-US" sz="1800" noProof="0" dirty="0">
                <a:latin typeface="Times New Roman" charset="0"/>
              </a:endParaRPr>
            </a:p>
          </p:txBody>
        </p:sp>
        <p:sp>
          <p:nvSpPr>
            <p:cNvPr id="12" name="円/楕円 6"/>
            <p:cNvSpPr>
              <a:spLocks noChangeArrowheads="1"/>
            </p:cNvSpPr>
            <p:nvPr/>
          </p:nvSpPr>
          <p:spPr bwMode="ltGray">
            <a:xfrm flipH="1">
              <a:off x="3732457" y="32766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ja-JP" altLang="en-US" sz="1800" noProof="0" dirty="0">
                <a:latin typeface="Times New Roman" charset="0"/>
              </a:endParaRPr>
            </a:p>
          </p:txBody>
        </p:sp>
        <p:sp>
          <p:nvSpPr>
            <p:cNvPr id="13" name="円/楕円 7"/>
            <p:cNvSpPr>
              <a:spLocks noChangeArrowheads="1"/>
            </p:cNvSpPr>
            <p:nvPr/>
          </p:nvSpPr>
          <p:spPr bwMode="ltGray">
            <a:xfrm flipH="1">
              <a:off x="9045819" y="32766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1800" noProof="0" dirty="0">
                <a:latin typeface="Times New Roman" charset="0"/>
              </a:endParaRPr>
            </a:p>
          </p:txBody>
        </p:sp>
      </p:grpSp>
      <p:sp>
        <p:nvSpPr>
          <p:cNvPr id="2" name="タイトル 1"/>
          <p:cNvSpPr>
            <a:spLocks noGrp="1"/>
          </p:cNvSpPr>
          <p:nvPr>
            <p:ph type="ctrTitle"/>
          </p:nvPr>
        </p:nvSpPr>
        <p:spPr>
          <a:xfrm>
            <a:off x="1524000" y="1041400"/>
            <a:ext cx="9144000" cy="2387600"/>
          </a:xfrm>
        </p:spPr>
        <p:txBody>
          <a:bodyPr rtlCol="0" anchor="b">
            <a:normAutofit/>
          </a:bodyPr>
          <a:lstStyle>
            <a:lvl1pPr algn="l">
              <a:defRPr sz="4400"/>
            </a:lvl1pPr>
          </a:lstStyle>
          <a:p>
            <a:pPr rtl="0"/>
            <a:r>
              <a:rPr lang="ja-JP" altLang="en-US" noProof="0"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rtlCol="0"/>
          <a:lstStyle>
            <a:lvl1pPr marL="0" indent="0" algn="l">
              <a:buNone/>
              <a:defRPr sz="2400" b="1" i="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7" name="日付プレースホルダー 6"/>
          <p:cNvSpPr>
            <a:spLocks noGrp="1"/>
          </p:cNvSpPr>
          <p:nvPr>
            <p:ph type="dt" sz="half" idx="10"/>
          </p:nvPr>
        </p:nvSpPr>
        <p:spPr/>
        <p:txBody>
          <a:bodyPr rtlCol="0"/>
          <a:lstStyle/>
          <a:p>
            <a:pPr rtl="0"/>
            <a:endParaRPr lang="ja-JP" altLang="en-US" noProof="0" dirty="0"/>
          </a:p>
        </p:txBody>
      </p:sp>
      <p:sp>
        <p:nvSpPr>
          <p:cNvPr id="29" name="フッター プレースホルダー 28"/>
          <p:cNvSpPr>
            <a:spLocks noGrp="1"/>
          </p:cNvSpPr>
          <p:nvPr>
            <p:ph type="ftr" sz="quarter" idx="11"/>
          </p:nvPr>
        </p:nvSpPr>
        <p:spPr/>
        <p:txBody>
          <a:bodyPr rtlCol="0"/>
          <a:lstStyle/>
          <a:p>
            <a:pPr rtl="0"/>
            <a:r>
              <a:rPr lang="ja-JP" altLang="en-US" noProof="0" dirty="0"/>
              <a:t>フッターを追加</a:t>
            </a:r>
          </a:p>
        </p:txBody>
      </p:sp>
      <p:sp>
        <p:nvSpPr>
          <p:cNvPr id="30" name="スライド番号プレースホルダー 29"/>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dirty="0"/>
          </a:p>
        </p:txBody>
      </p:sp>
    </p:spTree>
    <p:extLst>
      <p:ext uri="{BB962C8B-B14F-4D97-AF65-F5344CB8AC3E}">
        <p14:creationId xmlns:p14="http://schemas.microsoft.com/office/powerpoint/2010/main" val="419750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p>
            <a:pPr rtl="0"/>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9" name="スライド番号プレースホルダー 8"/>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400694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p>
            <a:pPr rtl="0"/>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9" name="スライド番号プレースホルダー 8"/>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1676023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8"/>
            <a:ext cx="27432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08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1"/>
            <a:ext cx="12193477" cy="453549"/>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75" kern="900" spc="62" smtClean="0">
                <a:solidFill>
                  <a:schemeClr val="tx1"/>
                </a:solidFill>
              </a:defRPr>
            </a:lvl1pPr>
            <a:lvl2pPr>
              <a:defRPr lang="ja-JP" altLang="en-US" sz="1627" smtClean="0">
                <a:solidFill>
                  <a:schemeClr val="tx1"/>
                </a:solidFill>
                <a:latin typeface="+mn-lt"/>
                <a:ea typeface="+mn-ea"/>
              </a:defRPr>
            </a:lvl2pPr>
            <a:lvl3pPr>
              <a:defRPr lang="ja-JP" altLang="en-US" sz="1627" smtClean="0">
                <a:solidFill>
                  <a:schemeClr val="tx1"/>
                </a:solidFill>
                <a:latin typeface="+mn-lt"/>
                <a:ea typeface="+mn-ea"/>
              </a:defRPr>
            </a:lvl3pPr>
            <a:lvl4pPr>
              <a:defRPr lang="ja-JP" altLang="en-US" sz="1627" smtClean="0">
                <a:solidFill>
                  <a:schemeClr val="tx1"/>
                </a:solidFill>
                <a:latin typeface="+mn-lt"/>
                <a:ea typeface="+mn-ea"/>
              </a:defRPr>
            </a:lvl4pPr>
            <a:lvl5pPr>
              <a:defRPr lang="ja-JP" altLang="en-US" sz="1627">
                <a:solidFill>
                  <a:schemeClr val="tx1"/>
                </a:solidFill>
                <a:latin typeface="+mn-lt"/>
                <a:ea typeface="+mn-ea"/>
              </a:defRPr>
            </a:lvl5pPr>
          </a:lstStyle>
          <a:p>
            <a:pPr marL="0" lvl="0" defTabSz="413238">
              <a:spcAft>
                <a:spcPts val="904"/>
              </a:spcAft>
            </a:pPr>
            <a:r>
              <a:rPr kumimoji="1" lang="ja-JP" altLang="en-US"/>
              <a:t>マスター テキストの書式設定</a:t>
            </a:r>
          </a:p>
        </p:txBody>
      </p:sp>
    </p:spTree>
    <p:extLst>
      <p:ext uri="{BB962C8B-B14F-4D97-AF65-F5344CB8AC3E}">
        <p14:creationId xmlns:p14="http://schemas.microsoft.com/office/powerpoint/2010/main" val="28663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pPr rtl="0"/>
            <a:endParaRPr lang="ja-JP" altLang="en-US" noProof="0" dirty="0"/>
          </a:p>
        </p:txBody>
      </p:sp>
      <p:sp>
        <p:nvSpPr>
          <p:cNvPr id="8" name="フッター プレースホルダー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rtl="0"/>
            <a:r>
              <a:rPr lang="ja-JP" altLang="en-US" noProof="0"/>
              <a:t>フッターを追加</a:t>
            </a:r>
          </a:p>
        </p:txBody>
      </p:sp>
      <p:sp>
        <p:nvSpPr>
          <p:cNvPr id="9" name="スライド番号プレースホルダー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238723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62262"/>
          </a:xfrm>
        </p:spPr>
        <p:txBody>
          <a:bodyPr rtlCol="0" anchor="b"/>
          <a:lstStyle>
            <a:lvl1pPr>
              <a:defRPr sz="6000"/>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831850" y="4589463"/>
            <a:ext cx="10515600"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ja-JP" altLang="en-US" noProof="0"/>
              <a:t>マスター テキストの書式設定</a:t>
            </a:r>
          </a:p>
        </p:txBody>
      </p:sp>
      <p:sp>
        <p:nvSpPr>
          <p:cNvPr id="7" name="日付プレースホルダー 6"/>
          <p:cNvSpPr>
            <a:spLocks noGrp="1"/>
          </p:cNvSpPr>
          <p:nvPr>
            <p:ph type="dt" sz="half" idx="10"/>
          </p:nvPr>
        </p:nvSpPr>
        <p:spPr/>
        <p:txBody>
          <a:bodyPr rtlCol="0"/>
          <a:lstStyle/>
          <a:p>
            <a:pPr rtl="0"/>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dirty="0"/>
              <a:t>フッターを追加</a:t>
            </a:r>
          </a:p>
        </p:txBody>
      </p:sp>
      <p:sp>
        <p:nvSpPr>
          <p:cNvPr id="9" name="スライド番号プレースホルダー 8"/>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dirty="0"/>
          </a:p>
        </p:txBody>
      </p:sp>
    </p:spTree>
    <p:extLst>
      <p:ext uri="{BB962C8B-B14F-4D97-AF65-F5344CB8AC3E}">
        <p14:creationId xmlns:p14="http://schemas.microsoft.com/office/powerpoint/2010/main" val="311230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838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172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8" name="日付プレースホルダー 7"/>
          <p:cNvSpPr>
            <a:spLocks noGrp="1"/>
          </p:cNvSpPr>
          <p:nvPr>
            <p:ph type="dt" sz="half" idx="10"/>
          </p:nvPr>
        </p:nvSpPr>
        <p:spPr/>
        <p:txBody>
          <a:bodyPr rtlCol="0"/>
          <a:lstStyle/>
          <a:p>
            <a:pPr rtl="0"/>
            <a:endParaRPr lang="ja-JP" altLang="en-US" noProof="0"/>
          </a:p>
        </p:txBody>
      </p:sp>
      <p:sp>
        <p:nvSpPr>
          <p:cNvPr id="9" name="フッター プレースホルダー 8"/>
          <p:cNvSpPr>
            <a:spLocks noGrp="1"/>
          </p:cNvSpPr>
          <p:nvPr>
            <p:ph type="ftr" sz="quarter" idx="11"/>
          </p:nvPr>
        </p:nvSpPr>
        <p:spPr/>
        <p:txBody>
          <a:bodyPr rtlCol="0"/>
          <a:lstStyle/>
          <a:p>
            <a:pPr rtl="0"/>
            <a:r>
              <a:rPr lang="ja-JP" altLang="en-US" noProof="0"/>
              <a:t>フッターを追加</a:t>
            </a:r>
          </a:p>
        </p:txBody>
      </p:sp>
      <p:sp>
        <p:nvSpPr>
          <p:cNvPr id="10" name="スライド番号プレースホルダー 9"/>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357801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274638"/>
            <a:ext cx="10515600" cy="1143000"/>
          </a:xfrm>
        </p:spPr>
        <p:txBody>
          <a:bodyPr rtlCol="0"/>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1850" y="1489075"/>
            <a:ext cx="515620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831850" y="2193925"/>
            <a:ext cx="515620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6189663" y="1489075"/>
            <a:ext cx="5157787"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89663" y="2193925"/>
            <a:ext cx="5157787"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0" name="日付プレースホルダー 9"/>
          <p:cNvSpPr>
            <a:spLocks noGrp="1"/>
          </p:cNvSpPr>
          <p:nvPr>
            <p:ph type="dt" sz="half" idx="10"/>
          </p:nvPr>
        </p:nvSpPr>
        <p:spPr/>
        <p:txBody>
          <a:bodyPr rtlCol="0"/>
          <a:lstStyle/>
          <a:p>
            <a:pPr rtl="0"/>
            <a:endParaRPr lang="ja-JP" altLang="en-US" noProof="0"/>
          </a:p>
        </p:txBody>
      </p:sp>
      <p:sp>
        <p:nvSpPr>
          <p:cNvPr id="11" name="フッター プレースホルダー 10"/>
          <p:cNvSpPr>
            <a:spLocks noGrp="1"/>
          </p:cNvSpPr>
          <p:nvPr>
            <p:ph type="ftr" sz="quarter" idx="11"/>
          </p:nvPr>
        </p:nvSpPr>
        <p:spPr/>
        <p:txBody>
          <a:bodyPr rtlCol="0"/>
          <a:lstStyle/>
          <a:p>
            <a:pPr rtl="0"/>
            <a:r>
              <a:rPr lang="ja-JP" altLang="en-US" noProof="0"/>
              <a:t>フッターを追加</a:t>
            </a:r>
          </a:p>
        </p:txBody>
      </p:sp>
      <p:sp>
        <p:nvSpPr>
          <p:cNvPr id="12" name="スライド番号プレースホルダー 11"/>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94183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6" name="日付プレースホルダー 5"/>
          <p:cNvSpPr>
            <a:spLocks noGrp="1"/>
          </p:cNvSpPr>
          <p:nvPr>
            <p:ph type="dt" sz="half" idx="10"/>
          </p:nvPr>
        </p:nvSpPr>
        <p:spPr/>
        <p:txBody>
          <a:bodyPr rtlCol="0"/>
          <a:lstStyle/>
          <a:p>
            <a:pPr rtl="0"/>
            <a:endParaRPr lang="ja-JP" altLang="en-US" noProof="0"/>
          </a:p>
        </p:txBody>
      </p:sp>
      <p:sp>
        <p:nvSpPr>
          <p:cNvPr id="7" name="フッター プレースホルダー 6"/>
          <p:cNvSpPr>
            <a:spLocks noGrp="1"/>
          </p:cNvSpPr>
          <p:nvPr>
            <p:ph type="ftr" sz="quarter" idx="11"/>
          </p:nvPr>
        </p:nvSpPr>
        <p:spPr/>
        <p:txBody>
          <a:bodyPr rtlCol="0"/>
          <a:lstStyle/>
          <a:p>
            <a:pPr rtl="0"/>
            <a:r>
              <a:rPr lang="ja-JP" altLang="en-US" noProof="0"/>
              <a:t>フッターを追加</a:t>
            </a:r>
          </a:p>
        </p:txBody>
      </p:sp>
      <p:sp>
        <p:nvSpPr>
          <p:cNvPr id="8" name="スライド番号プレースホルダー 7"/>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338254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日付プレースホルダー 4"/>
          <p:cNvSpPr>
            <a:spLocks noGrp="1"/>
          </p:cNvSpPr>
          <p:nvPr>
            <p:ph type="dt" sz="half" idx="10"/>
          </p:nvPr>
        </p:nvSpPr>
        <p:spPr/>
        <p:txBody>
          <a:bodyPr rtlCol="0"/>
          <a:lstStyle/>
          <a:p>
            <a:pPr rtl="0"/>
            <a:endParaRPr lang="ja-JP" altLang="en-US" noProof="0"/>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7" name="スライド番号プレースホルダー 6"/>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79764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rtlCol="0"/>
          <a:lstStyle>
            <a:lvl1pPr marL="338138" indent="-338138">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8" name="日付プレースホルダー 7"/>
          <p:cNvSpPr>
            <a:spLocks noGrp="1"/>
          </p:cNvSpPr>
          <p:nvPr>
            <p:ph type="dt" sz="half" idx="10"/>
          </p:nvPr>
        </p:nvSpPr>
        <p:spPr/>
        <p:txBody>
          <a:bodyPr rtlCol="0"/>
          <a:lstStyle/>
          <a:p>
            <a:pPr rtl="0"/>
            <a:endParaRPr lang="ja-JP" altLang="en-US" noProof="0"/>
          </a:p>
        </p:txBody>
      </p:sp>
      <p:sp>
        <p:nvSpPr>
          <p:cNvPr id="9" name="フッター プレースホルダー 8"/>
          <p:cNvSpPr>
            <a:spLocks noGrp="1"/>
          </p:cNvSpPr>
          <p:nvPr>
            <p:ph type="ftr" sz="quarter" idx="11"/>
          </p:nvPr>
        </p:nvSpPr>
        <p:spPr/>
        <p:txBody>
          <a:bodyPr rtlCol="0"/>
          <a:lstStyle/>
          <a:p>
            <a:pPr rtl="0"/>
            <a:r>
              <a:rPr lang="ja-JP" altLang="en-US" noProof="0"/>
              <a:t>フッターを追加</a:t>
            </a:r>
          </a:p>
        </p:txBody>
      </p:sp>
      <p:sp>
        <p:nvSpPr>
          <p:cNvPr id="10" name="スライド番号プレースホルダー 9"/>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166436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8" name="日付プレースホルダー 7"/>
          <p:cNvSpPr>
            <a:spLocks noGrp="1"/>
          </p:cNvSpPr>
          <p:nvPr>
            <p:ph type="dt" sz="half" idx="10"/>
          </p:nvPr>
        </p:nvSpPr>
        <p:spPr/>
        <p:txBody>
          <a:bodyPr rtlCol="0"/>
          <a:lstStyle/>
          <a:p>
            <a:pPr rtl="0"/>
            <a:endParaRPr lang="ja-JP" altLang="en-US" noProof="0"/>
          </a:p>
        </p:txBody>
      </p:sp>
      <p:sp>
        <p:nvSpPr>
          <p:cNvPr id="9" name="フッター プレースホルダー 8"/>
          <p:cNvSpPr>
            <a:spLocks noGrp="1"/>
          </p:cNvSpPr>
          <p:nvPr>
            <p:ph type="ftr" sz="quarter" idx="11"/>
          </p:nvPr>
        </p:nvSpPr>
        <p:spPr/>
        <p:txBody>
          <a:bodyPr rtlCol="0"/>
          <a:lstStyle/>
          <a:p>
            <a:pPr rtl="0"/>
            <a:r>
              <a:rPr lang="ja-JP" altLang="en-US" noProof="0"/>
              <a:t>フッターを追加</a:t>
            </a:r>
          </a:p>
        </p:txBody>
      </p:sp>
      <p:sp>
        <p:nvSpPr>
          <p:cNvPr id="10" name="スライド番号プレースホルダー 9"/>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395346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1" name="グループ 20"/>
          <p:cNvGrpSpPr/>
          <p:nvPr userDrawn="1"/>
        </p:nvGrpSpPr>
        <p:grpSpPr>
          <a:xfrm>
            <a:off x="1860687" y="450998"/>
            <a:ext cx="7620000" cy="1139952"/>
            <a:chOff x="1860687" y="450998"/>
            <a:chExt cx="7620000" cy="1139952"/>
          </a:xfrm>
        </p:grpSpPr>
        <p:pic>
          <p:nvPicPr>
            <p:cNvPr id="22" name="画像 2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gray">
            <a:xfrm>
              <a:off x="1860687" y="450998"/>
              <a:ext cx="7620000" cy="1139952"/>
            </a:xfrm>
            <a:prstGeom prst="rect">
              <a:avLst/>
            </a:prstGeom>
          </p:spPr>
        </p:pic>
        <p:grpSp>
          <p:nvGrpSpPr>
            <p:cNvPr id="23" name="グループ 22"/>
            <p:cNvGrpSpPr/>
            <p:nvPr userDrawn="1"/>
          </p:nvGrpSpPr>
          <p:grpSpPr>
            <a:xfrm>
              <a:off x="1860687" y="450998"/>
              <a:ext cx="7615237" cy="1106488"/>
              <a:chOff x="1891518" y="519806"/>
              <a:chExt cx="7615237" cy="1106488"/>
            </a:xfrm>
          </p:grpSpPr>
          <p:sp>
            <p:nvSpPr>
              <p:cNvPr id="24" name="円/楕円 6"/>
              <p:cNvSpPr>
                <a:spLocks noChangeArrowheads="1"/>
              </p:cNvSpPr>
              <p:nvPr/>
            </p:nvSpPr>
            <p:spPr bwMode="hidden">
              <a:xfrm flipH="1">
                <a:off x="5688818" y="519806"/>
                <a:ext cx="1104900" cy="1104900"/>
              </a:xfrm>
              <a:prstGeom prst="ellipse">
                <a:avLst/>
              </a:prstGeom>
              <a:solidFill>
                <a:schemeClr val="accent1">
                  <a:lumMod val="20000"/>
                  <a:lumOff val="80000"/>
                </a:schemeClr>
              </a:solidFill>
              <a:ln>
                <a:noFill/>
              </a:ln>
              <a:effec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5" name="円/楕円 7"/>
              <p:cNvSpPr>
                <a:spLocks noChangeArrowheads="1"/>
              </p:cNvSpPr>
              <p:nvPr/>
            </p:nvSpPr>
            <p:spPr bwMode="hidden">
              <a:xfrm flipH="1">
                <a:off x="8403443" y="519806"/>
                <a:ext cx="1103312" cy="1104900"/>
              </a:xfrm>
              <a:prstGeom prst="ellipse">
                <a:avLst/>
              </a:prstGeom>
              <a:solidFill>
                <a:schemeClr val="accent1">
                  <a:lumMod val="20000"/>
                  <a:lumOff val="80000"/>
                </a:schemeClr>
              </a:solidFill>
              <a:ln>
                <a:noFill/>
              </a:ln>
              <a:effec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6" name="円/楕円 8"/>
              <p:cNvSpPr>
                <a:spLocks noChangeArrowheads="1"/>
              </p:cNvSpPr>
              <p:nvPr/>
            </p:nvSpPr>
            <p:spPr bwMode="hidden">
              <a:xfrm flipH="1">
                <a:off x="1891518" y="521394"/>
                <a:ext cx="1103312" cy="1104900"/>
              </a:xfrm>
              <a:prstGeom prst="ellipse">
                <a:avLst/>
              </a:prstGeom>
              <a:solidFill>
                <a:schemeClr val="accent1">
                  <a:lumMod val="20000"/>
                  <a:lumOff val="80000"/>
                </a:schemeClr>
              </a:solidFill>
              <a:ln>
                <a:noFill/>
              </a:ln>
              <a:effec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7" name="円/楕円 9"/>
              <p:cNvSpPr>
                <a:spLocks noChangeArrowheads="1"/>
              </p:cNvSpPr>
              <p:nvPr/>
            </p:nvSpPr>
            <p:spPr bwMode="hidden">
              <a:xfrm flipH="1">
                <a:off x="7144555" y="519806"/>
                <a:ext cx="1103312" cy="1104900"/>
              </a:xfrm>
              <a:prstGeom prst="ellipse">
                <a:avLst/>
              </a:prstGeom>
              <a:noFill/>
              <a:ln w="28575">
                <a:solidFill>
                  <a:schemeClr val="accent1">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8" name="円/楕円 10"/>
              <p:cNvSpPr>
                <a:spLocks noChangeArrowheads="1"/>
              </p:cNvSpPr>
              <p:nvPr/>
            </p:nvSpPr>
            <p:spPr bwMode="hidden">
              <a:xfrm flipH="1">
                <a:off x="3178980" y="519806"/>
                <a:ext cx="1103312" cy="1104900"/>
              </a:xfrm>
              <a:prstGeom prst="ellipse">
                <a:avLst/>
              </a:prstGeom>
              <a:noFill/>
              <a:ln w="28575">
                <a:solidFill>
                  <a:schemeClr val="accent1">
                    <a:lumMod val="20000"/>
                    <a:lumOff val="80000"/>
                  </a:schemeClr>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grpSp>
      </p:grpSp>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a:p>
            <a:pPr lvl="8" rtl="0"/>
            <a:endParaRPr lang="ja-JP" altLang="en-US" noProof="0" dirty="0"/>
          </a:p>
        </p:txBody>
      </p:sp>
      <p:sp>
        <p:nvSpPr>
          <p:cNvPr id="31" name="日付プレースホルダー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latin typeface="Meiryo UI" panose="020B0604030504040204" pitchFamily="50" charset="-128"/>
                <a:ea typeface="Meiryo UI" panose="020B0604030504040204" pitchFamily="50" charset="-128"/>
              </a:defRPr>
            </a:lvl1pPr>
          </a:lstStyle>
          <a:p>
            <a:endParaRPr lang="ja-JP" altLang="en-US" noProof="0" dirty="0"/>
          </a:p>
        </p:txBody>
      </p:sp>
      <p:sp>
        <p:nvSpPr>
          <p:cNvPr id="32" name="フッター プレースホルダー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33" name="スライド番号プレースホルダー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latin typeface="Meiryo UI" panose="020B0604030504040204" pitchFamily="50" charset="-128"/>
                <a:ea typeface="Meiryo UI" panose="020B0604030504040204" pitchFamily="50" charset="-128"/>
              </a:defRPr>
            </a:lvl1pPr>
          </a:lstStyle>
          <a:p>
            <a:fld id="{C62155A9-2BEA-4E1A-A809-3AB570F0F126}" type="slidenum">
              <a:rPr lang="en-US" altLang="ja-JP" noProof="0" smtClean="0"/>
              <a:pPr/>
              <a:t>‹#›</a:t>
            </a:fld>
            <a:endParaRPr lang="ja-JP" altLang="en-US" noProof="0" dirty="0"/>
          </a:p>
        </p:txBody>
      </p:sp>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kumimoji="1" sz="3600" b="1" u="sng" kern="1200" cap="none" spc="0">
          <a:ln w="22225">
            <a:noFill/>
            <a:prstDash val="solid"/>
          </a:ln>
          <a:solidFill>
            <a:schemeClr val="tx1"/>
          </a:solidFill>
          <a:effectLst/>
          <a:latin typeface="UD デジタル 教科書体 NK-R" panose="02020400000000000000" pitchFamily="18" charset="-128"/>
          <a:ea typeface="UD デジタル 教科書体 NK-R" panose="02020400000000000000" pitchFamily="18" charset="-128"/>
          <a:cs typeface="+mj-cs"/>
        </a:defRPr>
      </a:lvl1pPr>
    </p:titleStyle>
    <p:bodyStyle>
      <a:lvl1pPr marL="287338" indent="-287338" algn="l" defTabSz="914400" rtl="0" eaLnBrk="1" latinLnBrk="0" hangingPunct="1">
        <a:lnSpc>
          <a:spcPct val="90000"/>
        </a:lnSpc>
        <a:spcBef>
          <a:spcPct val="30000"/>
        </a:spcBef>
        <a:buClr>
          <a:schemeClr val="accent2">
            <a:lumMod val="75000"/>
          </a:schemeClr>
        </a:buClr>
        <a:buSzPct val="70000"/>
        <a:buFont typeface="Wingdings" panose="05000000000000000000" pitchFamily="2" charset="2"/>
        <a:buChar char="¤"/>
        <a:defRPr kumimoji="1" sz="28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739775" indent="-282575" algn="l" defTabSz="914400"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kumimoji="1" sz="24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1143000" indent="-228600" algn="l" defTabSz="914400" rtl="0" eaLnBrk="1" latinLnBrk="0" hangingPunct="1">
        <a:lnSpc>
          <a:spcPct val="90000"/>
        </a:lnSpc>
        <a:spcBef>
          <a:spcPct val="30000"/>
        </a:spcBef>
        <a:buClr>
          <a:schemeClr val="accent4">
            <a:lumMod val="75000"/>
          </a:schemeClr>
        </a:buClr>
        <a:buSzPct val="70000"/>
        <a:buFont typeface="Wingdings" panose="05000000000000000000" pitchFamily="2" charset="2"/>
        <a:buChar char="¤"/>
        <a:defRPr kumimoji="1" sz="20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600200" indent="-228600" algn="l" defTabSz="914400" rtl="0" eaLnBrk="1" latinLnBrk="0" hangingPunct="1">
        <a:lnSpc>
          <a:spcPct val="90000"/>
        </a:lnSpc>
        <a:spcBef>
          <a:spcPct val="30000"/>
        </a:spcBef>
        <a:buClr>
          <a:schemeClr val="accent5">
            <a:lumMod val="75000"/>
          </a:schemeClr>
        </a:buClr>
        <a:buSzPct val="70000"/>
        <a:buFont typeface="Wingdings" panose="05000000000000000000" pitchFamily="2" charset="2"/>
        <a:buChar char="¤"/>
        <a:defRPr kumimoji="1" sz="18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2057400" indent="-228600" algn="l" defTabSz="914400" rtl="0" eaLnBrk="1" latinLnBrk="0" hangingPunct="1">
        <a:lnSpc>
          <a:spcPct val="90000"/>
        </a:lnSpc>
        <a:spcBef>
          <a:spcPct val="30000"/>
        </a:spcBef>
        <a:buSzPct val="70000"/>
        <a:buFont typeface="Wingdings" panose="05000000000000000000" pitchFamily="2" charset="2"/>
        <a:buChar char="¤"/>
        <a:defRPr kumimoji="1" sz="18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2514600" indent="-228600" algn="l" defTabSz="914400"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1">
            <a:lumMod val="75000"/>
          </a:schemeClr>
        </a:buClr>
        <a:buSzPct val="70000"/>
        <a:buFont typeface="Wingdings" panose="05000000000000000000" pitchFamily="2" charset="2"/>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kumimoji="1" sz="1800" kern="1200">
          <a:solidFill>
            <a:schemeClr val="tx1"/>
          </a:solidFill>
          <a:latin typeface="UD デジタル 教科書体 NK-R" panose="02020400000000000000" pitchFamily="18" charset="-128"/>
          <a:ea typeface="UD デジタル 教科書体 NK-R" panose="02020400000000000000" pitchFamily="18" charset="-128"/>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26" Type="http://schemas.microsoft.com/office/2007/relationships/diagramDrawing" Target="../diagrams/drawing15.xml"/><Relationship Id="rId3" Type="http://schemas.openxmlformats.org/officeDocument/2006/relationships/diagramLayout" Target="../diagrams/layout11.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5" Type="http://schemas.openxmlformats.org/officeDocument/2006/relationships/diagramColors" Target="../diagrams/colors15.xml"/><Relationship Id="rId2" Type="http://schemas.openxmlformats.org/officeDocument/2006/relationships/diagramData" Target="../diagrams/data11.xml"/><Relationship Id="rId16" Type="http://schemas.microsoft.com/office/2007/relationships/diagramDrawing" Target="../diagrams/drawing13.xml"/><Relationship Id="rId20" Type="http://schemas.openxmlformats.org/officeDocument/2006/relationships/diagramColors" Target="../diagrams/colors14.xml"/><Relationship Id="rId1" Type="http://schemas.openxmlformats.org/officeDocument/2006/relationships/slideLayout" Target="../slideLayouts/slideLayout6.xml"/><Relationship Id="rId6" Type="http://schemas.microsoft.com/office/2007/relationships/diagramDrawing" Target="../diagrams/drawing11.xml"/><Relationship Id="rId11" Type="http://schemas.microsoft.com/office/2007/relationships/diagramDrawing" Target="../diagrams/drawing12.xml"/><Relationship Id="rId24" Type="http://schemas.openxmlformats.org/officeDocument/2006/relationships/diagramQuickStyle" Target="../diagrams/quickStyle15.xml"/><Relationship Id="rId5" Type="http://schemas.openxmlformats.org/officeDocument/2006/relationships/diagramColors" Target="../diagrams/colors11.xml"/><Relationship Id="rId15" Type="http://schemas.openxmlformats.org/officeDocument/2006/relationships/diagramColors" Target="../diagrams/colors13.xml"/><Relationship Id="rId23" Type="http://schemas.openxmlformats.org/officeDocument/2006/relationships/diagramLayout" Target="../diagrams/layout15.xml"/><Relationship Id="rId10" Type="http://schemas.openxmlformats.org/officeDocument/2006/relationships/diagramColors" Target="../diagrams/colors12.xml"/><Relationship Id="rId19" Type="http://schemas.openxmlformats.org/officeDocument/2006/relationships/diagramQuickStyle" Target="../diagrams/quickStyle14.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 Id="rId22" Type="http://schemas.openxmlformats.org/officeDocument/2006/relationships/diagramData" Target="../diagrams/data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image" Target="../media/image4.jpeg"/><Relationship Id="rId7" Type="http://schemas.openxmlformats.org/officeDocument/2006/relationships/image" Target="../media/image8.JPG"/><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image" Target="../media/image3.jpeg"/><Relationship Id="rId16" Type="http://schemas.openxmlformats.org/officeDocument/2006/relationships/diagramColors" Target="../diagrams/colors5.xml"/><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diagramColors" Target="../diagrams/colors4.xml"/><Relationship Id="rId5" Type="http://schemas.openxmlformats.org/officeDocument/2006/relationships/image" Target="../media/image6.jpeg"/><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image" Target="../media/image5.jpeg"/><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タイトル 8"/>
          <p:cNvSpPr>
            <a:spLocks noGrp="1"/>
          </p:cNvSpPr>
          <p:nvPr>
            <p:ph type="ctrTitle"/>
          </p:nvPr>
        </p:nvSpPr>
        <p:spPr>
          <a:xfrm>
            <a:off x="778043" y="1041400"/>
            <a:ext cx="10579768" cy="2387600"/>
          </a:xfrm>
        </p:spPr>
        <p:txBody>
          <a:bodyPr rtlCol="0">
            <a:normAutofit fontScale="90000"/>
          </a:bodyPr>
          <a:lstStyle/>
          <a:p>
            <a:pPr rtl="0"/>
            <a:br>
              <a:rPr lang="en-US" altLang="ja-JP" b="0" dirty="0"/>
            </a:br>
            <a:br>
              <a:rPr lang="en-US" altLang="ja-JP" sz="1600" b="0" dirty="0"/>
            </a:br>
            <a:r>
              <a:rPr lang="en-US" altLang="ja-JP" sz="2000" b="0" dirty="0"/>
              <a:t>【</a:t>
            </a:r>
            <a:r>
              <a:rPr lang="en-US" altLang="ja-JP" sz="2200" b="0" dirty="0"/>
              <a:t>PG C-03】</a:t>
            </a:r>
            <a:r>
              <a:rPr lang="ja-JP" altLang="en-US" sz="2200" b="0" dirty="0"/>
              <a:t>令和５年度サービス管理責任者指導者養成研修（就労支援コース）</a:t>
            </a:r>
            <a:br>
              <a:rPr lang="en-US" altLang="ja-JP" sz="2200" b="0" dirty="0"/>
            </a:br>
            <a:br>
              <a:rPr lang="en-US" altLang="ja-JP" sz="3800" b="0" dirty="0"/>
            </a:br>
            <a:r>
              <a:rPr lang="ja-JP" altLang="en-US" b="0" u="none" dirty="0"/>
              <a:t>「就労支援のプロセスと就労系サービスの役割」</a:t>
            </a:r>
            <a:endParaRPr lang="ja-JP" altLang="en-US" sz="3800" b="0" u="none" dirty="0"/>
          </a:p>
        </p:txBody>
      </p:sp>
      <p:sp>
        <p:nvSpPr>
          <p:cNvPr id="10" name="サブタイトル 9"/>
          <p:cNvSpPr>
            <a:spLocks noGrp="1"/>
          </p:cNvSpPr>
          <p:nvPr>
            <p:ph type="subTitle" idx="1"/>
          </p:nvPr>
        </p:nvSpPr>
        <p:spPr>
          <a:xfrm>
            <a:off x="778043" y="3602038"/>
            <a:ext cx="9889957" cy="1655762"/>
          </a:xfrm>
        </p:spPr>
        <p:txBody>
          <a:bodyPr rtlCol="0" anchor="ctr"/>
          <a:lstStyle/>
          <a:p>
            <a:pPr rtl="0"/>
            <a:r>
              <a:rPr lang="en-US" altLang="ja-JP" b="0" dirty="0"/>
              <a:t>NPO</a:t>
            </a:r>
            <a:r>
              <a:rPr lang="ja-JP" altLang="en-US" b="0" dirty="0"/>
              <a:t>法人埼玉県障がい者就労支援ネットワーク</a:t>
            </a:r>
            <a:endParaRPr lang="en-US" altLang="ja-JP" b="0" dirty="0"/>
          </a:p>
          <a:p>
            <a:pPr rtl="0"/>
            <a:r>
              <a:rPr lang="ja-JP" altLang="en-US" b="0" dirty="0"/>
              <a:t>代表理事　若尾勝己</a:t>
            </a:r>
          </a:p>
        </p:txBody>
      </p:sp>
    </p:spTree>
    <p:extLst>
      <p:ext uri="{BB962C8B-B14F-4D97-AF65-F5344CB8AC3E}">
        <p14:creationId xmlns:p14="http://schemas.microsoft.com/office/powerpoint/2010/main" val="427280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B88F503C-45A8-422D-A487-4772B45D3636}"/>
              </a:ext>
            </a:extLst>
          </p:cNvPr>
          <p:cNvSpPr/>
          <p:nvPr/>
        </p:nvSpPr>
        <p:spPr>
          <a:xfrm>
            <a:off x="5698433" y="4068352"/>
            <a:ext cx="6035039" cy="1600200"/>
          </a:xfrm>
          <a:prstGeom prst="round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t"/>
          <a:lstStyle/>
          <a:p>
            <a:r>
              <a:rPr kumimoji="1" lang="ja-JP" altLang="en-US" sz="1400" dirty="0">
                <a:latin typeface="UD デジタル 教科書体 NK-R" panose="02020400000000000000" pitchFamily="18" charset="-128"/>
                <a:ea typeface="UD デジタル 教科書体 NK-R" panose="02020400000000000000" pitchFamily="18" charset="-128"/>
              </a:rPr>
              <a:t>〇戦略のある障害者雇用</a:t>
            </a:r>
          </a:p>
        </p:txBody>
      </p:sp>
      <p:sp>
        <p:nvSpPr>
          <p:cNvPr id="12" name="四角形: 角を丸くする 11">
            <a:extLst>
              <a:ext uri="{FF2B5EF4-FFF2-40B4-BE49-F238E27FC236}">
                <a16:creationId xmlns:a16="http://schemas.microsoft.com/office/drawing/2014/main" id="{1E78E5AE-0FDC-4756-AA4C-F3E766CEE545}"/>
              </a:ext>
            </a:extLst>
          </p:cNvPr>
          <p:cNvSpPr/>
          <p:nvPr/>
        </p:nvSpPr>
        <p:spPr>
          <a:xfrm>
            <a:off x="5698433" y="2444078"/>
            <a:ext cx="6035039" cy="1600200"/>
          </a:xfrm>
          <a:prstGeom prst="round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t"/>
          <a:lstStyle/>
          <a:p>
            <a:r>
              <a:rPr kumimoji="1" lang="ja-JP" altLang="en-US" sz="1400" dirty="0">
                <a:latin typeface="UD デジタル 教科書体 NK-R" panose="02020400000000000000" pitchFamily="18" charset="-128"/>
                <a:ea typeface="UD デジタル 教科書体 NK-R" panose="02020400000000000000" pitchFamily="18" charset="-128"/>
              </a:rPr>
              <a:t>〇戦略に乏しい障害者雇用</a:t>
            </a:r>
          </a:p>
        </p:txBody>
      </p:sp>
      <p:sp>
        <p:nvSpPr>
          <p:cNvPr id="2" name="タイトル 1">
            <a:extLst>
              <a:ext uri="{FF2B5EF4-FFF2-40B4-BE49-F238E27FC236}">
                <a16:creationId xmlns:a16="http://schemas.microsoft.com/office/drawing/2014/main" id="{B4A1BAAF-97C9-422C-B9DD-5B720E8084E9}"/>
              </a:ext>
            </a:extLst>
          </p:cNvPr>
          <p:cNvSpPr>
            <a:spLocks noGrp="1"/>
          </p:cNvSpPr>
          <p:nvPr>
            <p:ph type="title"/>
          </p:nvPr>
        </p:nvSpPr>
        <p:spPr/>
        <p:txBody>
          <a:bodyPr anchor="t"/>
          <a:lstStyle/>
          <a:p>
            <a:r>
              <a:rPr lang="ja-JP" altLang="en-US" b="0" dirty="0"/>
              <a:t>職場定着支援とは</a:t>
            </a:r>
            <a:br>
              <a:rPr lang="en-US" altLang="ja-JP" b="0" dirty="0"/>
            </a:br>
            <a:r>
              <a:rPr lang="ja-JP" altLang="en-US" sz="2400" b="0" u="none" dirty="0"/>
              <a:t>予防的視点に立ったフォローアップ</a:t>
            </a:r>
            <a:endParaRPr kumimoji="1" lang="ja-JP" altLang="en-US" sz="2400" b="0" dirty="0"/>
          </a:p>
        </p:txBody>
      </p:sp>
      <p:graphicFrame>
        <p:nvGraphicFramePr>
          <p:cNvPr id="4" name="コンテンツ プレースホルダー 13">
            <a:extLst>
              <a:ext uri="{FF2B5EF4-FFF2-40B4-BE49-F238E27FC236}">
                <a16:creationId xmlns:a16="http://schemas.microsoft.com/office/drawing/2014/main" id="{C0E3AD2A-E427-4DD9-9F56-08A0240A8883}"/>
              </a:ext>
            </a:extLst>
          </p:cNvPr>
          <p:cNvGraphicFramePr>
            <a:graphicFrameLocks/>
          </p:cNvGraphicFramePr>
          <p:nvPr>
            <p:extLst>
              <p:ext uri="{D42A27DB-BD31-4B8C-83A1-F6EECF244321}">
                <p14:modId xmlns:p14="http://schemas.microsoft.com/office/powerpoint/2010/main" val="3526321920"/>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コンテンツ プレースホルダー 5">
            <a:extLst>
              <a:ext uri="{FF2B5EF4-FFF2-40B4-BE49-F238E27FC236}">
                <a16:creationId xmlns:a16="http://schemas.microsoft.com/office/drawing/2014/main" id="{C6DF0C51-D11A-45BF-9D3D-6F1793B45B09}"/>
              </a:ext>
            </a:extLst>
          </p:cNvPr>
          <p:cNvGraphicFramePr>
            <a:graphicFrameLocks/>
          </p:cNvGraphicFramePr>
          <p:nvPr>
            <p:extLst>
              <p:ext uri="{D42A27DB-BD31-4B8C-83A1-F6EECF244321}">
                <p14:modId xmlns:p14="http://schemas.microsoft.com/office/powerpoint/2010/main" val="85957475"/>
              </p:ext>
            </p:extLst>
          </p:nvPr>
        </p:nvGraphicFramePr>
        <p:xfrm>
          <a:off x="838200" y="2468152"/>
          <a:ext cx="4707766" cy="3200400"/>
        </p:xfrm>
        <a:graphic>
          <a:graphicData uri="http://schemas.openxmlformats.org/drawingml/2006/table">
            <a:tbl>
              <a:tblPr firstRow="1" bandRow="1">
                <a:tableStyleId>{5940675A-B579-460E-94D1-54222C63F5DA}</a:tableStyleId>
              </a:tblPr>
              <a:tblGrid>
                <a:gridCol w="2353883">
                  <a:extLst>
                    <a:ext uri="{9D8B030D-6E8A-4147-A177-3AD203B41FA5}">
                      <a16:colId xmlns:a16="http://schemas.microsoft.com/office/drawing/2014/main" val="2642625016"/>
                    </a:ext>
                  </a:extLst>
                </a:gridCol>
                <a:gridCol w="2353883">
                  <a:extLst>
                    <a:ext uri="{9D8B030D-6E8A-4147-A177-3AD203B41FA5}">
                      <a16:colId xmlns:a16="http://schemas.microsoft.com/office/drawing/2014/main" val="1458456938"/>
                    </a:ext>
                  </a:extLst>
                </a:gridCol>
              </a:tblGrid>
              <a:tr h="0">
                <a:tc>
                  <a:txBody>
                    <a:bodyP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職場に関すること</a:t>
                      </a:r>
                    </a:p>
                  </a:txBody>
                  <a:tcPr anchor="ctr">
                    <a:noFill/>
                  </a:tcPr>
                </a:tc>
                <a:tc>
                  <a:txBody>
                    <a:bodyP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生活面・医療面に関すること</a:t>
                      </a:r>
                    </a:p>
                  </a:txBody>
                  <a:tcPr anchor="ctr">
                    <a:noFill/>
                  </a:tcPr>
                </a:tc>
                <a:extLst>
                  <a:ext uri="{0D108BD9-81ED-4DB2-BD59-A6C34878D82A}">
                    <a16:rowId xmlns:a16="http://schemas.microsoft.com/office/drawing/2014/main" val="1264583329"/>
                  </a:ext>
                </a:extLst>
              </a:tr>
              <a:tr h="0">
                <a:tc gridSpan="2">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モニタリング</a:t>
                      </a:r>
                    </a:p>
                  </a:txBody>
                  <a:tcPr anchor="ctr">
                    <a:solidFill>
                      <a:schemeClr val="accent1">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1685270228"/>
                  </a:ext>
                </a:extLst>
              </a:tr>
              <a:tr h="177088">
                <a:tc>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・業務内容と要求水準</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・職場の人的環境</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・本人のモチベーション</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・職場からの評価</a:t>
                      </a:r>
                    </a:p>
                  </a:txBody>
                  <a:tcPr/>
                </a:tc>
                <a:tc>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・経済状況</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・余暇活動</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・その他生活状況の変化</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・医療機関による見立ての変化</a:t>
                      </a:r>
                    </a:p>
                  </a:txBody>
                  <a:tcPr/>
                </a:tc>
                <a:extLst>
                  <a:ext uri="{0D108BD9-81ED-4DB2-BD59-A6C34878D82A}">
                    <a16:rowId xmlns:a16="http://schemas.microsoft.com/office/drawing/2014/main" val="3407835440"/>
                  </a:ext>
                </a:extLst>
              </a:tr>
              <a:tr h="0">
                <a:tc gridSpan="2">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修　正</a:t>
                      </a:r>
                    </a:p>
                  </a:txBody>
                  <a:tcPr anchor="ctr">
                    <a:solidFill>
                      <a:schemeClr val="accent1">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3972807464"/>
                  </a:ext>
                </a:extLst>
              </a:tr>
              <a:tr h="137735">
                <a:tc>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・問題の共有</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・解決策の検討</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・職場どの協議、助言</a:t>
                      </a:r>
                    </a:p>
                  </a:txBody>
                  <a:tcPr/>
                </a:tc>
                <a:tc>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・生活支援機関との連携</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・医療機関との連携</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・最小限の直接支援</a:t>
                      </a:r>
                    </a:p>
                  </a:txBody>
                  <a:tcPr/>
                </a:tc>
                <a:extLst>
                  <a:ext uri="{0D108BD9-81ED-4DB2-BD59-A6C34878D82A}">
                    <a16:rowId xmlns:a16="http://schemas.microsoft.com/office/drawing/2014/main" val="1425913247"/>
                  </a:ext>
                </a:extLst>
              </a:tr>
              <a:tr h="0">
                <a:tc gridSpan="2">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危機介入</a:t>
                      </a:r>
                    </a:p>
                  </a:txBody>
                  <a:tcPr anchor="ctr">
                    <a:solidFill>
                      <a:schemeClr val="accent1">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236326926"/>
                  </a:ext>
                </a:extLst>
              </a:tr>
              <a:tr h="137735">
                <a:tc gridSpan="2">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・原因のアセスメント</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・支援方策の検討</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・再支援、又は離職の検討</a:t>
                      </a:r>
                    </a:p>
                  </a:txBody>
                  <a:tcPr/>
                </a:tc>
                <a:tc hMerge="1">
                  <a:txBody>
                    <a:bodyPr/>
                    <a:lstStyle/>
                    <a:p>
                      <a:pPr algn="ctr"/>
                      <a:endParaRPr kumimoji="1" lang="ja-JP" altLang="en-US" sz="2000" dirty="0"/>
                    </a:p>
                  </a:txBody>
                  <a:tcPr/>
                </a:tc>
                <a:extLst>
                  <a:ext uri="{0D108BD9-81ED-4DB2-BD59-A6C34878D82A}">
                    <a16:rowId xmlns:a16="http://schemas.microsoft.com/office/drawing/2014/main" val="2043634618"/>
                  </a:ext>
                </a:extLst>
              </a:tr>
            </a:tbl>
          </a:graphicData>
        </a:graphic>
      </p:graphicFrame>
      <p:graphicFrame>
        <p:nvGraphicFramePr>
          <p:cNvPr id="6" name="図表 5">
            <a:extLst>
              <a:ext uri="{FF2B5EF4-FFF2-40B4-BE49-F238E27FC236}">
                <a16:creationId xmlns:a16="http://schemas.microsoft.com/office/drawing/2014/main" id="{645C2403-6DA2-492C-B683-2CB1182970D0}"/>
              </a:ext>
            </a:extLst>
          </p:cNvPr>
          <p:cNvGraphicFramePr/>
          <p:nvPr>
            <p:extLst>
              <p:ext uri="{D42A27DB-BD31-4B8C-83A1-F6EECF244321}">
                <p14:modId xmlns:p14="http://schemas.microsoft.com/office/powerpoint/2010/main" val="2487983869"/>
              </p:ext>
            </p:extLst>
          </p:nvPr>
        </p:nvGraphicFramePr>
        <p:xfrm>
          <a:off x="5824328" y="2803986"/>
          <a:ext cx="5780598" cy="324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図表 7">
            <a:extLst>
              <a:ext uri="{FF2B5EF4-FFF2-40B4-BE49-F238E27FC236}">
                <a16:creationId xmlns:a16="http://schemas.microsoft.com/office/drawing/2014/main" id="{ABC5D474-9B26-49B5-86C0-28E707E9B374}"/>
              </a:ext>
            </a:extLst>
          </p:cNvPr>
          <p:cNvGraphicFramePr/>
          <p:nvPr>
            <p:extLst>
              <p:ext uri="{D42A27DB-BD31-4B8C-83A1-F6EECF244321}">
                <p14:modId xmlns:p14="http://schemas.microsoft.com/office/powerpoint/2010/main" val="3433891069"/>
              </p:ext>
            </p:extLst>
          </p:nvPr>
        </p:nvGraphicFramePr>
        <p:xfrm>
          <a:off x="5824329" y="4430372"/>
          <a:ext cx="5780597" cy="3242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図表 8">
            <a:extLst>
              <a:ext uri="{FF2B5EF4-FFF2-40B4-BE49-F238E27FC236}">
                <a16:creationId xmlns:a16="http://schemas.microsoft.com/office/drawing/2014/main" id="{FF843CB3-F3F7-4FA8-8D4A-C0D85C786F1C}"/>
              </a:ext>
            </a:extLst>
          </p:cNvPr>
          <p:cNvGraphicFramePr/>
          <p:nvPr>
            <p:extLst>
              <p:ext uri="{D42A27DB-BD31-4B8C-83A1-F6EECF244321}">
                <p14:modId xmlns:p14="http://schemas.microsoft.com/office/powerpoint/2010/main" val="3278490653"/>
              </p:ext>
            </p:extLst>
          </p:nvPr>
        </p:nvGraphicFramePr>
        <p:xfrm>
          <a:off x="5821678" y="3013874"/>
          <a:ext cx="5783248" cy="111381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 name="図表 10">
            <a:extLst>
              <a:ext uri="{FF2B5EF4-FFF2-40B4-BE49-F238E27FC236}">
                <a16:creationId xmlns:a16="http://schemas.microsoft.com/office/drawing/2014/main" id="{44CB2784-0165-4ACA-B95E-2AE91E69CE25}"/>
              </a:ext>
            </a:extLst>
          </p:cNvPr>
          <p:cNvGraphicFramePr/>
          <p:nvPr>
            <p:extLst>
              <p:ext uri="{D42A27DB-BD31-4B8C-83A1-F6EECF244321}">
                <p14:modId xmlns:p14="http://schemas.microsoft.com/office/powerpoint/2010/main" val="1224623329"/>
              </p:ext>
            </p:extLst>
          </p:nvPr>
        </p:nvGraphicFramePr>
        <p:xfrm>
          <a:off x="5821678" y="4654666"/>
          <a:ext cx="5783248" cy="111381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3" name="角丸四角形 4">
            <a:extLst>
              <a:ext uri="{FF2B5EF4-FFF2-40B4-BE49-F238E27FC236}">
                <a16:creationId xmlns:a16="http://schemas.microsoft.com/office/drawing/2014/main" id="{36FA827E-C708-4A91-92D0-3131E24B1B59}"/>
              </a:ext>
            </a:extLst>
          </p:cNvPr>
          <p:cNvSpPr/>
          <p:nvPr/>
        </p:nvSpPr>
        <p:spPr>
          <a:xfrm>
            <a:off x="838200" y="1334154"/>
            <a:ext cx="10895273" cy="1026510"/>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初期の集中的な職場適応支援の後、より長期的な就労の安定に向けて、障害のある人及び企業との支援関係を継続し、状況の把握、問題発生の予防、問題解決等を行うことをフォローアップという。職場適応援助やフォローアップを包括するより広義の概念として、職場定着支援が用いられることもあ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DE6E389C-DF25-4A61-A126-75BE8D5F6AE7}"/>
              </a:ext>
            </a:extLst>
          </p:cNvPr>
          <p:cNvSpPr/>
          <p:nvPr/>
        </p:nvSpPr>
        <p:spPr>
          <a:xfrm>
            <a:off x="838199" y="5776040"/>
            <a:ext cx="10895273" cy="6657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300" dirty="0">
                <a:solidFill>
                  <a:srgbClr val="FF0000"/>
                </a:solidFill>
                <a:latin typeface="UD デジタル 教科書体 NK-R" panose="02020400000000000000" pitchFamily="18" charset="-128"/>
                <a:ea typeface="UD デジタル 教科書体 NK-R" panose="02020400000000000000" pitchFamily="18" charset="-128"/>
              </a:rPr>
              <a:t>〇フォローアップは、就労支援機関が職場に対して行うものと、障害のある人の生活面に対して行うものに大別される。</a:t>
            </a:r>
            <a:endParaRPr lang="en-US" altLang="ja-JP" sz="13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300" dirty="0">
                <a:solidFill>
                  <a:srgbClr val="FF0000"/>
                </a:solidFill>
                <a:latin typeface="UD デジタル 教科書体 NK-R" panose="02020400000000000000" pitchFamily="18" charset="-128"/>
                <a:ea typeface="UD デジタル 教科書体 NK-R" panose="02020400000000000000" pitchFamily="18" charset="-128"/>
              </a:rPr>
              <a:t>〇職場に対して行うフォローアップは、就労支援機関が直接行うことが多いが、生活面に関わるフォローアップは関係機関との連携が必要となることが多い。</a:t>
            </a:r>
            <a:endParaRPr lang="en-US" altLang="ja-JP" sz="13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300" dirty="0">
                <a:solidFill>
                  <a:srgbClr val="FF0000"/>
                </a:solidFill>
                <a:latin typeface="UD デジタル 教科書体 NK-R" panose="02020400000000000000" pitchFamily="18" charset="-128"/>
                <a:ea typeface="UD デジタル 教科書体 NK-R" panose="02020400000000000000" pitchFamily="18" charset="-128"/>
              </a:rPr>
              <a:t>〇生活面に対するフォローアップを就労支援機関がどこまで直接行うかは、ケースバイケースの判断が必要であるが、「連携」を重視する姿勢が重要。</a:t>
            </a:r>
          </a:p>
        </p:txBody>
      </p:sp>
      <p:sp>
        <p:nvSpPr>
          <p:cNvPr id="7" name="テキスト ボックス 6">
            <a:extLst>
              <a:ext uri="{FF2B5EF4-FFF2-40B4-BE49-F238E27FC236}">
                <a16:creationId xmlns:a16="http://schemas.microsoft.com/office/drawing/2014/main" id="{7252ABEA-AEFB-1DF4-FF39-6B1E7406FB2B}"/>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スライド№７</a:t>
            </a:r>
          </a:p>
        </p:txBody>
      </p:sp>
    </p:spTree>
    <p:extLst>
      <p:ext uri="{BB962C8B-B14F-4D97-AF65-F5344CB8AC3E}">
        <p14:creationId xmlns:p14="http://schemas.microsoft.com/office/powerpoint/2010/main" val="1908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6A5F1A9E-9985-4A73-9A27-2B3F5A011728}"/>
              </a:ext>
            </a:extLst>
          </p:cNvPr>
          <p:cNvCxnSpPr>
            <a:cxnSpLocks/>
          </p:cNvCxnSpPr>
          <p:nvPr/>
        </p:nvCxnSpPr>
        <p:spPr>
          <a:xfrm>
            <a:off x="3737811" y="5866872"/>
            <a:ext cx="7499684" cy="0"/>
          </a:xfrm>
          <a:prstGeom prst="line">
            <a:avLst/>
          </a:prstGeom>
          <a:ln w="127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32" name="上矢印 31"/>
          <p:cNvSpPr/>
          <p:nvPr/>
        </p:nvSpPr>
        <p:spPr>
          <a:xfrm rot="5400000">
            <a:off x="5631697" y="908653"/>
            <a:ext cx="411248" cy="11032958"/>
          </a:xfrm>
          <a:prstGeom prst="upArrow">
            <a:avLst/>
          </a:prstGeom>
          <a:solidFill>
            <a:schemeClr val="bg2">
              <a:lumMod val="9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p>
        </p:txBody>
      </p:sp>
      <p:graphicFrame>
        <p:nvGraphicFramePr>
          <p:cNvPr id="8" name="図表 7"/>
          <p:cNvGraphicFramePr/>
          <p:nvPr>
            <p:extLst>
              <p:ext uri="{D42A27DB-BD31-4B8C-83A1-F6EECF244321}">
                <p14:modId xmlns:p14="http://schemas.microsoft.com/office/powerpoint/2010/main" val="4260246771"/>
              </p:ext>
            </p:extLst>
          </p:nvPr>
        </p:nvGraphicFramePr>
        <p:xfrm>
          <a:off x="1291257" y="1217128"/>
          <a:ext cx="9432114" cy="5430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右中かっこ 26"/>
          <p:cNvSpPr/>
          <p:nvPr/>
        </p:nvSpPr>
        <p:spPr>
          <a:xfrm>
            <a:off x="7268477" y="5381447"/>
            <a:ext cx="401638" cy="1207393"/>
          </a:xfrm>
          <a:prstGeom prst="rightBrace">
            <a:avLst/>
          </a:prstGeom>
          <a:noFill/>
          <a:ln w="38100">
            <a:solidFill>
              <a:srgbClr val="FF0000">
                <a:alpha val="25000"/>
              </a:srgbClr>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ja-JP" altLang="en-US"/>
          </a:p>
        </p:txBody>
      </p:sp>
      <p:sp>
        <p:nvSpPr>
          <p:cNvPr id="11" name="テキスト ボックス 10"/>
          <p:cNvSpPr txBox="1"/>
          <p:nvPr/>
        </p:nvSpPr>
        <p:spPr>
          <a:xfrm>
            <a:off x="9692342" y="6219508"/>
            <a:ext cx="1188818"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ja-JP" altLang="en-US"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労働対価</a:t>
            </a:r>
          </a:p>
        </p:txBody>
      </p:sp>
      <p:sp>
        <p:nvSpPr>
          <p:cNvPr id="6147" name="タイトル 1"/>
          <p:cNvSpPr>
            <a:spLocks noGrp="1"/>
          </p:cNvSpPr>
          <p:nvPr>
            <p:ph type="title"/>
          </p:nvPr>
        </p:nvSpPr>
        <p:spPr/>
        <p:txBody>
          <a:bodyPr anchor="t">
            <a:normAutofit/>
          </a:bodyPr>
          <a:lstStyle/>
          <a:p>
            <a:r>
              <a:rPr lang="ja-JP" altLang="en-US" sz="3600" b="0" dirty="0">
                <a:latin typeface="UD デジタル 教科書体 NK-R" panose="02020400000000000000" pitchFamily="18" charset="-128"/>
                <a:ea typeface="UD デジタル 教科書体 NK-R" panose="02020400000000000000" pitchFamily="18" charset="-128"/>
              </a:rPr>
              <a:t>就労系サービスの</a:t>
            </a:r>
            <a:r>
              <a:rPr lang="ja-JP" altLang="en-US" b="0" dirty="0"/>
              <a:t>現状</a:t>
            </a:r>
            <a:br>
              <a:rPr lang="en-US" altLang="ja-JP" sz="3600" b="0" dirty="0">
                <a:latin typeface="UD デジタル 教科書体 NK-R" panose="02020400000000000000" pitchFamily="18" charset="-128"/>
                <a:ea typeface="UD デジタル 教科書体 NK-R" panose="02020400000000000000" pitchFamily="18" charset="-128"/>
              </a:rPr>
            </a:br>
            <a:r>
              <a:rPr lang="ja-JP" altLang="en-US" sz="2400" b="0" u="none" dirty="0">
                <a:latin typeface="UD デジタル 教科書体 NK-R" panose="02020400000000000000" pitchFamily="18" charset="-128"/>
                <a:ea typeface="UD デジタル 教科書体 NK-R" panose="02020400000000000000" pitchFamily="18" charset="-128"/>
              </a:rPr>
              <a:t>多様な働き方を支える仕組み</a:t>
            </a:r>
            <a:endParaRPr lang="ja-JP" altLang="en-US" sz="3600" b="0" u="none" dirty="0">
              <a:latin typeface="UD デジタル 教科書体 NK-R" panose="02020400000000000000" pitchFamily="18" charset="-128"/>
              <a:ea typeface="UD デジタル 教科書体 NK-R" panose="02020400000000000000" pitchFamily="18" charset="-128"/>
            </a:endParaRPr>
          </a:p>
        </p:txBody>
      </p:sp>
      <p:sp>
        <p:nvSpPr>
          <p:cNvPr id="21" name="右中かっこ 20"/>
          <p:cNvSpPr/>
          <p:nvPr/>
        </p:nvSpPr>
        <p:spPr>
          <a:xfrm rot="10800000">
            <a:off x="1554691" y="5327083"/>
            <a:ext cx="126116" cy="1297992"/>
          </a:xfrm>
          <a:prstGeom prst="rightBrace">
            <a:avLst/>
          </a:prstGeom>
          <a:ln w="38100">
            <a:solidFill>
              <a:srgbClr val="FF0000">
                <a:alpha val="25000"/>
              </a:srgbClr>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ja-JP" altLang="en-US"/>
          </a:p>
        </p:txBody>
      </p:sp>
      <p:sp>
        <p:nvSpPr>
          <p:cNvPr id="25" name="左中かっこ 24"/>
          <p:cNvSpPr/>
          <p:nvPr/>
        </p:nvSpPr>
        <p:spPr>
          <a:xfrm>
            <a:off x="3222995" y="1916264"/>
            <a:ext cx="277038" cy="3469644"/>
          </a:xfrm>
          <a:prstGeom prst="leftBrace">
            <a:avLst>
              <a:gd name="adj1" fmla="val 8333"/>
              <a:gd name="adj2" fmla="val 40165"/>
            </a:avLst>
          </a:prstGeom>
          <a:ln w="38100">
            <a:solidFill>
              <a:srgbClr val="FF0000">
                <a:alpha val="25000"/>
              </a:srgbClr>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ja-JP" altLang="en-US"/>
          </a:p>
        </p:txBody>
      </p:sp>
      <p:sp>
        <p:nvSpPr>
          <p:cNvPr id="29" name="正方形/長方形 28"/>
          <p:cNvSpPr/>
          <p:nvPr/>
        </p:nvSpPr>
        <p:spPr>
          <a:xfrm>
            <a:off x="9878488" y="2136119"/>
            <a:ext cx="2154467" cy="993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障害者雇用納付金による助成金を活用可能</a:t>
            </a:r>
            <a:endParaRPr lang="en-US" altLang="ja-JP"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型事業所は一部受給不可</a:t>
            </a:r>
          </a:p>
        </p:txBody>
      </p:sp>
      <p:sp>
        <p:nvSpPr>
          <p:cNvPr id="3" name="上矢印 2"/>
          <p:cNvSpPr/>
          <p:nvPr/>
        </p:nvSpPr>
        <p:spPr>
          <a:xfrm>
            <a:off x="394522" y="1387814"/>
            <a:ext cx="441781" cy="5156919"/>
          </a:xfrm>
          <a:prstGeom prst="upArrow">
            <a:avLst/>
          </a:prstGeom>
          <a:solidFill>
            <a:schemeClr val="bg2">
              <a:lumMod val="9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p>
        </p:txBody>
      </p:sp>
      <p:sp>
        <p:nvSpPr>
          <p:cNvPr id="31" name="テキスト ボックス 30"/>
          <p:cNvSpPr txBox="1"/>
          <p:nvPr/>
        </p:nvSpPr>
        <p:spPr>
          <a:xfrm>
            <a:off x="840975" y="1833948"/>
            <a:ext cx="461665" cy="1295946"/>
          </a:xfrm>
          <a:prstGeom prst="rect">
            <a:avLst/>
          </a:prstGeom>
          <a:ln/>
        </p:spPr>
        <p:style>
          <a:lnRef idx="3">
            <a:schemeClr val="lt1"/>
          </a:lnRef>
          <a:fillRef idx="1">
            <a:schemeClr val="accent2"/>
          </a:fillRef>
          <a:effectRef idx="1">
            <a:schemeClr val="accent2"/>
          </a:effectRef>
          <a:fontRef idx="minor">
            <a:schemeClr val="lt1"/>
          </a:fontRef>
        </p:style>
        <p:txBody>
          <a:bodyPr vert="eaVert" wrap="square" rtlCol="0">
            <a:spAutoFit/>
          </a:bodyPr>
          <a:lstStyle/>
          <a:p>
            <a:pPr algn="ctr"/>
            <a:r>
              <a:rPr lang="ja-JP" altLang="en-US"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社会的統合</a:t>
            </a:r>
          </a:p>
        </p:txBody>
      </p:sp>
      <p:sp>
        <p:nvSpPr>
          <p:cNvPr id="24" name="正方形/長方形 23"/>
          <p:cNvSpPr/>
          <p:nvPr/>
        </p:nvSpPr>
        <p:spPr>
          <a:xfrm>
            <a:off x="1417777" y="2658972"/>
            <a:ext cx="1737841" cy="623887"/>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労働法適用・雇用関係がある</a:t>
            </a:r>
          </a:p>
        </p:txBody>
      </p:sp>
      <p:sp>
        <p:nvSpPr>
          <p:cNvPr id="28" name="右中かっこ 27"/>
          <p:cNvSpPr/>
          <p:nvPr/>
        </p:nvSpPr>
        <p:spPr>
          <a:xfrm>
            <a:off x="9619510" y="1211181"/>
            <a:ext cx="277039" cy="4828671"/>
          </a:xfrm>
          <a:prstGeom prst="rightBrace">
            <a:avLst/>
          </a:prstGeom>
          <a:ln w="38100">
            <a:solidFill>
              <a:srgbClr val="FF0000">
                <a:alpha val="25000"/>
              </a:srgbClr>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ja-JP" altLang="en-US"/>
          </a:p>
        </p:txBody>
      </p:sp>
      <p:sp>
        <p:nvSpPr>
          <p:cNvPr id="5" name="四角形: 角を丸くする 4">
            <a:extLst>
              <a:ext uri="{FF2B5EF4-FFF2-40B4-BE49-F238E27FC236}">
                <a16:creationId xmlns:a16="http://schemas.microsoft.com/office/drawing/2014/main" id="{9DACD611-9D18-4B99-98D9-D8E9617B41B6}"/>
              </a:ext>
            </a:extLst>
          </p:cNvPr>
          <p:cNvSpPr/>
          <p:nvPr/>
        </p:nvSpPr>
        <p:spPr>
          <a:xfrm>
            <a:off x="1689249" y="5381447"/>
            <a:ext cx="1601014" cy="4286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就労定着支援</a:t>
            </a:r>
          </a:p>
        </p:txBody>
      </p:sp>
      <p:sp>
        <p:nvSpPr>
          <p:cNvPr id="26" name="正方形/長方形 25"/>
          <p:cNvSpPr/>
          <p:nvPr/>
        </p:nvSpPr>
        <p:spPr>
          <a:xfrm>
            <a:off x="7792111" y="5605691"/>
            <a:ext cx="1554976" cy="576263"/>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運営に福祉予算が活用されている</a:t>
            </a:r>
          </a:p>
        </p:txBody>
      </p:sp>
      <p:sp>
        <p:nvSpPr>
          <p:cNvPr id="22" name="正方形/長方形 21"/>
          <p:cNvSpPr/>
          <p:nvPr/>
        </p:nvSpPr>
        <p:spPr>
          <a:xfrm>
            <a:off x="138634" y="5381447"/>
            <a:ext cx="1403423" cy="5762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労働法不適用・雇用関係がない</a:t>
            </a:r>
          </a:p>
        </p:txBody>
      </p:sp>
      <p:sp>
        <p:nvSpPr>
          <p:cNvPr id="9" name="正方形/長方形 8">
            <a:extLst>
              <a:ext uri="{FF2B5EF4-FFF2-40B4-BE49-F238E27FC236}">
                <a16:creationId xmlns:a16="http://schemas.microsoft.com/office/drawing/2014/main" id="{B97C0B0B-1725-4738-AF7C-AADD3F141B6A}"/>
              </a:ext>
            </a:extLst>
          </p:cNvPr>
          <p:cNvSpPr/>
          <p:nvPr/>
        </p:nvSpPr>
        <p:spPr>
          <a:xfrm>
            <a:off x="10263136" y="5595793"/>
            <a:ext cx="992579" cy="307777"/>
          </a:xfrm>
          <a:prstGeom prst="rect">
            <a:avLst/>
          </a:prstGeom>
          <a:noFill/>
        </p:spPr>
        <p:txBody>
          <a:bodyPr wrap="none" lIns="91440" tIns="45720" rIns="91440" bIns="45720">
            <a:spAutoFit/>
          </a:bodyPr>
          <a:lstStyle/>
          <a:p>
            <a:pPr algn="ctr"/>
            <a:r>
              <a:rPr lang="ja-JP" altLang="en-US" sz="1400" b="0" cap="none" spc="0" dirty="0">
                <a:ln w="0">
                  <a:noFill/>
                </a:ln>
                <a:solidFill>
                  <a:srgbClr val="FF0000"/>
                </a:solidFill>
                <a:latin typeface="UD デジタル 教科書体 NK-R" panose="02020400000000000000" pitchFamily="18" charset="-128"/>
                <a:ea typeface="UD デジタル 教科書体 NK-R" panose="02020400000000000000" pitchFamily="18" charset="-128"/>
              </a:rPr>
              <a:t>雇用・就業</a:t>
            </a:r>
          </a:p>
        </p:txBody>
      </p:sp>
      <p:sp>
        <p:nvSpPr>
          <p:cNvPr id="2" name="テキスト ボックス 1">
            <a:extLst>
              <a:ext uri="{FF2B5EF4-FFF2-40B4-BE49-F238E27FC236}">
                <a16:creationId xmlns:a16="http://schemas.microsoft.com/office/drawing/2014/main" id="{0CB974B2-156C-1501-7573-1B1F54107BAC}"/>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スライド№８</a:t>
            </a:r>
          </a:p>
        </p:txBody>
      </p:sp>
    </p:spTree>
    <p:extLst>
      <p:ext uri="{BB962C8B-B14F-4D97-AF65-F5344CB8AC3E}">
        <p14:creationId xmlns:p14="http://schemas.microsoft.com/office/powerpoint/2010/main" val="272098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27"/>
          <p:cNvGraphicFramePr>
            <a:graphicFrameLocks noGrp="1"/>
          </p:cNvGraphicFramePr>
          <p:nvPr/>
        </p:nvGraphicFramePr>
        <p:xfrm>
          <a:off x="621631" y="1426950"/>
          <a:ext cx="10948737" cy="4741152"/>
        </p:xfrm>
        <a:graphic>
          <a:graphicData uri="http://schemas.openxmlformats.org/drawingml/2006/table">
            <a:tbl>
              <a:tblPr/>
              <a:tblGrid>
                <a:gridCol w="376026">
                  <a:extLst>
                    <a:ext uri="{9D8B030D-6E8A-4147-A177-3AD203B41FA5}">
                      <a16:colId xmlns:a16="http://schemas.microsoft.com/office/drawing/2014/main" val="20000"/>
                    </a:ext>
                  </a:extLst>
                </a:gridCol>
                <a:gridCol w="2642325">
                  <a:extLst>
                    <a:ext uri="{9D8B030D-6E8A-4147-A177-3AD203B41FA5}">
                      <a16:colId xmlns:a16="http://schemas.microsoft.com/office/drawing/2014/main" val="20001"/>
                    </a:ext>
                  </a:extLst>
                </a:gridCol>
                <a:gridCol w="2643462">
                  <a:extLst>
                    <a:ext uri="{9D8B030D-6E8A-4147-A177-3AD203B41FA5}">
                      <a16:colId xmlns:a16="http://schemas.microsoft.com/office/drawing/2014/main" val="20002"/>
                    </a:ext>
                  </a:extLst>
                </a:gridCol>
                <a:gridCol w="2643462">
                  <a:extLst>
                    <a:ext uri="{9D8B030D-6E8A-4147-A177-3AD203B41FA5}">
                      <a16:colId xmlns:a16="http://schemas.microsoft.com/office/drawing/2014/main" val="20003"/>
                    </a:ext>
                  </a:extLst>
                </a:gridCol>
                <a:gridCol w="2643462">
                  <a:extLst>
                    <a:ext uri="{9D8B030D-6E8A-4147-A177-3AD203B41FA5}">
                      <a16:colId xmlns:a16="http://schemas.microsoft.com/office/drawing/2014/main" val="4143612613"/>
                    </a:ext>
                  </a:extLst>
                </a:gridCol>
              </a:tblGrid>
              <a:tr h="163115">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　 </a:t>
                      </a:r>
                      <a:endParaRPr kumimoji="1" lang="ja-JP"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就労移行支援事業</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規則第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条の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9)</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就労継続支援Ａ型事業（規則第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条の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項）</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就労継続支援Ｂ型事業（規則第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条の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2</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項）</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就労定着支援事業（規則第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条の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115269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事　業　概　要</a:t>
                      </a:r>
                    </a:p>
                  </a:txBody>
                  <a:tcPr marL="99061" marR="99061" marT="45719" marB="45719"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sng"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通常の事業所に雇用されることが可能と見込まれる者</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に対して、①生産活動、職場体験等の活動の機会の提供その他の就労に必要な知識及び能力の向上のために必要な訓練、②求職活動に関する支援、③その適性に応じた職場の開拓、④就職後における職場への定着のために必要な相談等の支援を行う。</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（標準利用期間：２年）</a:t>
                      </a:r>
                      <a:endParaRPr kumimoji="1" lang="en-US" altLang="ja-JP" sz="900" b="0" i="0" u="none" strike="noStrike" kern="1200" cap="none" spc="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kern="1200" spc="-1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800" b="0" kern="1200" spc="-100" dirty="0">
                          <a:solidFill>
                            <a:schemeClr val="tx1"/>
                          </a:solidFill>
                          <a:latin typeface="UD デジタル 教科書体 NK-R" panose="02020400000000000000" pitchFamily="18" charset="-128"/>
                          <a:ea typeface="UD デジタル 教科書体 NK-R" panose="02020400000000000000" pitchFamily="18" charset="-128"/>
                          <a:cs typeface="+mn-cs"/>
                        </a:rPr>
                        <a:t>必要性が認められた場合に限り、最大１年間の更新可能</a:t>
                      </a:r>
                      <a:endPar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Lst>
                        <a:defRPr/>
                      </a:pPr>
                      <a:r>
                        <a:rPr kumimoji="1" lang="ja-JP" altLang="en-US" sz="900" b="0" i="0" u="none" strike="noStrike" kern="0"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通常の事業所に雇用されることが困難であり、</a:t>
                      </a:r>
                      <a:r>
                        <a:rPr kumimoji="1" lang="ja-JP" altLang="en-US" sz="900" b="0" i="0" u="sng" strike="noStrike" kern="0"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雇用契約に基づく就労が可能である者</a:t>
                      </a:r>
                      <a:r>
                        <a:rPr kumimoji="1" lang="ja-JP" altLang="en-US" sz="900" b="0" i="0" u="none" strike="noStrike" kern="0"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に対して、雇用契約の締結等による就労の機会の提供及び生産活動の機会の提供その他の就労に必要な知識及び能力</a:t>
                      </a:r>
                      <a:r>
                        <a:rPr kumimoji="1" lang="ja-JP" altLang="en-US" sz="900" b="0" i="0" u="none" strike="noStrike" kern="0"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の向上のために必要な訓練等の支援を行う。</a:t>
                      </a:r>
                      <a:endParaRPr kumimoji="1" lang="en-US" altLang="ja-JP" sz="900" b="0" i="0" u="none" strike="noStrike" kern="0"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tab pos="628650" algn="l"/>
                        </a:tabLst>
                        <a:defRPr/>
                      </a:pPr>
                      <a:r>
                        <a:rPr kumimoji="1" lang="ja-JP" altLang="en-US" sz="900" b="0" i="0" u="none" strike="noStrike" kern="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（利用期間：制限なし）</a:t>
                      </a:r>
                      <a:endParaRPr kumimoji="1" lang="en-US" altLang="ja-JP" sz="900" b="0" i="0" u="none" strike="noStrike" kern="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通常の事業所に雇用されることが困難であり、</a:t>
                      </a:r>
                      <a:r>
                        <a:rPr kumimoji="1" lang="ja-JP" altLang="en-US" sz="900" b="0" i="0" u="sng"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雇用契約に基づく就労が困難である者</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に対して、就労の機会の提供及び生産活動の機会の提供その他の就労に必要な知識及び能力の向上のために必要な訓練その他の必要な支援を行う。</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（利用期間：制限なし）</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就労移行支援、就労継続支援、生活介護、自立訓練の利用を経て、通常の事業所に新たに雇用され、就労移行支援等の職場定着の義務・努力義務である</a:t>
                      </a:r>
                      <a:r>
                        <a:rPr kumimoji="1" lang="en-US" altLang="ja-JP" sz="900" b="0" i="0" u="sng"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sng"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月を経過した者</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に対して、就労の継続を図るために、障害者を雇用した事業所、障害福祉サービス事業者、医療機関等との連絡調整、障害者が雇用されることに伴い生じる日常生活又は社会生活を営む上での各般の問題に関する相談、指導及び助言その他の必要な支援を行う。（利用期間：</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844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対　象　者</a:t>
                      </a:r>
                    </a:p>
                  </a:txBody>
                  <a:tcPr marL="99061" marR="99061" marT="45719" marB="45719"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①</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企業等への就労を希望する者</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平成</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30</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4</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月から、</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65</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歳以上の者も要件を満たせば利用可能。</a:t>
                      </a: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①移行支援事業を利用したが、企業等の雇用に</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　　結びつかなかった者</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②特別支援学校を卒業して就職活動を行ったが</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　　企業等の雇用に結びつかなかっ</a:t>
                      </a:r>
                      <a:r>
                        <a:rPr kumimoji="1" lang="ja-JP" altLang="en-US" sz="900" b="0" i="0" u="none" strike="noStrike" cap="none" spc="-8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た者</a:t>
                      </a:r>
                      <a:endParaRPr kumimoji="1" lang="en-US" altLang="ja-JP" sz="900" b="0" i="0" u="none" strike="noStrike" cap="none" spc="-8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③就労経験のある者で、現に雇用関係にない者</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ts val="600"/>
                        </a:spcBef>
                        <a:spcAft>
                          <a:spcPct val="0"/>
                        </a:spcAft>
                        <a:buClrTx/>
                        <a:buSzTx/>
                        <a:buFontTx/>
                        <a:buNone/>
                        <a:tabLst/>
                        <a:defRPr/>
                      </a:pP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平成</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30</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4</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月から、</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65</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歳以上の者も要件を満たせば利用可能。</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88900" marR="0" lvl="0" indent="-8890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spc="-10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①</a:t>
                      </a:r>
                      <a:r>
                        <a:rPr kumimoji="1" lang="ja-JP" altLang="en-US" sz="900" b="0" i="0" u="none" strike="noStrike" cap="none" spc="-10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　就労経験がある者であって、年齢や体力の面で一般企業に雇用されることが困難となった者</a:t>
                      </a:r>
                      <a:endParaRPr kumimoji="1" lang="en-US" altLang="ja-JP" sz="900" b="0" i="0" u="none" strike="noStrike" cap="none" spc="-10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88900" marR="0" lvl="0" indent="-8890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②</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50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歳に達している者又は障害基礎年金</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級受給者</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88900" marR="0" lvl="0" indent="-8890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③　①及び②に該当しない者で、就労移行支援事業者等によるアセスメントにより、就労面に係る課題等の把握が行われている者。</a:t>
                      </a: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88900" marR="0" lvl="0" indent="-88900" algn="l" defTabSz="914400" rtl="0" eaLnBrk="1" fontAlgn="base" latinLnBrk="0" hangingPunct="1">
                        <a:lnSpc>
                          <a:spcPct val="100000"/>
                        </a:lnSpc>
                        <a:spcBef>
                          <a:spcPts val="6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①就労移行支援、就労継続支援、生活介護、自立訓練の利用を経て一般就労へ移行した障害者で、就労に伴う環境変化により日常生活又は社会生活上の課題が生じている者であって、一般就労後</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月を経過した者。</a:t>
                      </a: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7443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報酬</a:t>
                      </a:r>
                      <a:endParaRPr kumimoji="1" lang="en-US" altLang="ja-JP"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単価</a:t>
                      </a:r>
                    </a:p>
                  </a:txBody>
                  <a:tcPr marL="99061" marR="99061"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138113" marR="0" lvl="0" indent="-138113" algn="ctr" defTabSz="914400" rtl="0" eaLnBrk="1" fontAlgn="base" latinLnBrk="0" hangingPunct="1">
                        <a:lnSpc>
                          <a:spcPct val="100000"/>
                        </a:lnSpc>
                        <a:spcBef>
                          <a:spcPts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４６８～</a:t>
                      </a:r>
                      <a:r>
                        <a:rPr kumimoji="1"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１２８単位／日</a:t>
                      </a:r>
                      <a:endParaRPr kumimoji="1"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ctr" defTabSz="914400" rtl="0" eaLnBrk="1" fontAlgn="base" latinLnBrk="0" hangingPunct="1">
                        <a:lnSpc>
                          <a:spcPct val="100000"/>
                        </a:lnSpc>
                        <a:spcBef>
                          <a:spcPts val="0"/>
                        </a:spcBef>
                        <a:spcAft>
                          <a:spcPct val="0"/>
                        </a:spcAft>
                        <a:buClrTx/>
                        <a:buSzTx/>
                        <a:buFontTx/>
                        <a:buNone/>
                        <a:tabLst/>
                        <a:defRPr/>
                      </a:pPr>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r>
                        <a:rPr kumimoji="1" lang="en-US" altLang="ja-JP" sz="9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人以下の場合＞</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ts val="0"/>
                        </a:spcBef>
                        <a:spcAft>
                          <a:spcPct val="0"/>
                        </a:spcAft>
                        <a:buClrTx/>
                        <a:buSzTx/>
                        <a:buFontTx/>
                        <a:buNone/>
                        <a:tabLst/>
                      </a:pP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定員規模に応じた設定</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就職後６月以上の定着率が高いほど高い報酬</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38113" marR="0" lvl="0" indent="-138113"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１９～７２４単位／日</a:t>
                      </a:r>
                      <a:endParaRPr kumimoji="1"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ctr" defTabSz="914400" rtl="0" eaLnBrk="1" fontAlgn="base" latinLnBrk="0" hangingPunct="1">
                        <a:lnSpc>
                          <a:spcPct val="100000"/>
                        </a:lnSpc>
                        <a:spcBef>
                          <a:spcPts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＜定員</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20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人以下、人員配置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7.5</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の場合＞</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1" lang="en-US" altLang="ja-JP" sz="8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「１日の</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平均労働時間」、「生産活動」「多様な働き方」「支援力向上」「地域連携活動」の５つの項目による総合評価</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38113" marR="0" lvl="0" indent="-138113" algn="l" defTabSz="914400" rtl="0" eaLnBrk="1" fontAlgn="base" latinLnBrk="0" hangingPunct="1">
                        <a:lnSpc>
                          <a:spcPct val="100000"/>
                        </a:lnSpc>
                        <a:spcBef>
                          <a:spcPts val="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Ⅰ</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「平均工賃月額」に応じた報酬体系</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38113" marR="0" lvl="0" indent="-138113" algn="ctr" defTabSz="914400" rtl="0" eaLnBrk="1" fontAlgn="base" latinLnBrk="0" hangingPunct="1">
                        <a:lnSpc>
                          <a:spcPct val="100000"/>
                        </a:lnSpc>
                        <a:spcBef>
                          <a:spcPts val="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56</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６～７０２単位／日</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38113" marR="0" lvl="0" indent="-138113"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＜定員</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20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人以下、人員配置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7.5</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の場合＞</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平均工賃月額が高いほど高い報酬</a:t>
                      </a:r>
                      <a:endPar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Ⅱ</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「利用者の就労や生産活動等への参加等」をもって一律に評価する報酬体系</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５５６単位／日</a:t>
                      </a: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9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＜定員２０人以下の場合＞</a:t>
                      </a:r>
                      <a:endParaRPr kumimoji="1" lang="en-US" altLang="ja-JP" sz="9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1,04</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６～</a:t>
                      </a: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3,</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４４９単位／月</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＜利用者数</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人以下の場合＞</a:t>
                      </a:r>
                      <a:endPar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利用者数に応じた設定</a:t>
                      </a:r>
                      <a:endPar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就労定着率（過去</a:t>
                      </a:r>
                      <a:r>
                        <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3</a:t>
                      </a: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年間の就労定着支援の総利用者数のうち前年度末時点の就労定着者数）が高いほど高い報酬</a:t>
                      </a:r>
                      <a:endPar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1748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事業所数</a:t>
                      </a:r>
                    </a:p>
                  </a:txBody>
                  <a:tcPr marL="99061" marR="99061"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２，９７７事業所（国保連データ令和５年１月）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４</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３７７事業所（国保連データ令和５年１月）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６，０６８事業所（国保連データ令和５年１月）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１，５３０事業所（国保連データ令和５年１月）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1748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利用者数</a:t>
                      </a:r>
                    </a:p>
                  </a:txBody>
                  <a:tcPr marL="99061" marR="99061"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５</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４１５人（国保連データ令和５年１月）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８３，３０２人（国保連データ令和５年１月）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３２３，７８６人（国保連データ令和５年１月）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１５，１９１人（国保連データ令和５年１月）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2" name="タイトル 1">
            <a:extLst>
              <a:ext uri="{FF2B5EF4-FFF2-40B4-BE49-F238E27FC236}">
                <a16:creationId xmlns:a16="http://schemas.microsoft.com/office/drawing/2014/main" id="{DFB3BB1B-1EF7-475A-B103-3E50E3F56145}"/>
              </a:ext>
            </a:extLst>
          </p:cNvPr>
          <p:cNvSpPr>
            <a:spLocks noGrp="1"/>
          </p:cNvSpPr>
          <p:nvPr>
            <p:ph type="title"/>
          </p:nvPr>
        </p:nvSpPr>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障害者総合支援法における就労系障害福祉サービス</a:t>
            </a:r>
          </a:p>
        </p:txBody>
      </p:sp>
      <p:sp>
        <p:nvSpPr>
          <p:cNvPr id="3" name="テキスト ボックス 2">
            <a:extLst>
              <a:ext uri="{FF2B5EF4-FFF2-40B4-BE49-F238E27FC236}">
                <a16:creationId xmlns:a16="http://schemas.microsoft.com/office/drawing/2014/main" id="{A9A8B878-F2E0-C05C-06D8-46A43BCE311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スライド№９</a:t>
            </a:r>
          </a:p>
        </p:txBody>
      </p:sp>
    </p:spTree>
    <p:extLst>
      <p:ext uri="{BB962C8B-B14F-4D97-AF65-F5344CB8AC3E}">
        <p14:creationId xmlns:p14="http://schemas.microsoft.com/office/powerpoint/2010/main" val="211463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C19C617-882F-435C-A113-49A9D9C3758E}"/>
              </a:ext>
            </a:extLst>
          </p:cNvPr>
          <p:cNvSpPr>
            <a:spLocks noGrp="1"/>
          </p:cNvSpPr>
          <p:nvPr>
            <p:ph type="title"/>
          </p:nvPr>
        </p:nvSpPr>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就労移行支援事業について</a:t>
            </a:r>
            <a:endParaRPr kumimoji="1" lang="ja-JP" altLang="en-US" sz="3600" b="0" u="none" dirty="0"/>
          </a:p>
        </p:txBody>
      </p:sp>
      <p:sp>
        <p:nvSpPr>
          <p:cNvPr id="22" name="四角形: 角を丸くする 21"/>
          <p:cNvSpPr/>
          <p:nvPr/>
        </p:nvSpPr>
        <p:spPr>
          <a:xfrm>
            <a:off x="838199" y="1299564"/>
            <a:ext cx="10515601" cy="837923"/>
          </a:xfrm>
          <a:prstGeom prst="round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　＜対象者＞一般就労等を希望し、知識・能力の向上、実習、職場探し等を通じ、適性に合った職場への就労等が見込まれる障害者</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endParaRPr>
          </a:p>
          <a:p>
            <a:pPr>
              <a:defRPr/>
            </a:pP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休職者については、所定の要件を満たす場合に利用が可能であり、復職した場合に一般就労への移行者となる。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lvl="0">
              <a:defRPr/>
            </a:pPr>
            <a:r>
              <a:rPr lang="ja-JP" altLang="en-US"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a:t>
            </a:r>
            <a:r>
              <a:rPr lang="en-US" altLang="ja-JP"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※65</a:t>
            </a:r>
            <a:r>
              <a:rPr lang="ja-JP" altLang="en-US"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歳に達する前５年間障害福祉サービスの支給決定を受けていた者で、</a:t>
            </a:r>
            <a:r>
              <a:rPr lang="en-US" altLang="ja-JP"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65</a:t>
            </a:r>
            <a:r>
              <a:rPr lang="ja-JP" altLang="en-US"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歳に達する前日において就労移行支援の支給決定を受けていた者は当該サービ</a:t>
            </a:r>
            <a:endParaRPr lang="en-US" altLang="ja-JP"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lvl="0">
              <a:defRPr/>
            </a:pPr>
            <a:r>
              <a:rPr lang="ja-JP" altLang="en-US" sz="12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スについて引き続き利用することが可能。</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7415" name="Rectangle 4"/>
          <p:cNvSpPr>
            <a:spLocks noChangeArrowheads="1"/>
          </p:cNvSpPr>
          <p:nvPr/>
        </p:nvSpPr>
        <p:spPr bwMode="auto">
          <a:xfrm>
            <a:off x="838199" y="2160880"/>
            <a:ext cx="8293120" cy="1118041"/>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＜サービス内容＞</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■一般就労等への移行に向けて、</a:t>
            </a:r>
            <a:r>
              <a:rPr lang="ja-JP" altLang="en-US" sz="1200" dirty="0">
                <a:latin typeface="UD デジタル 教科書体 NK-R" panose="02020400000000000000" pitchFamily="18" charset="-128"/>
                <a:ea typeface="UD デジタル 教科書体 NK-R" panose="02020400000000000000" pitchFamily="18" charset="-128"/>
              </a:rPr>
              <a:t>事業所内での作業等を通じた就労に必要な訓練、適性に合った職場探し、就労後の職場定着</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のための支援等を実施</a:t>
            </a: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■通所によるサービスを原則としつつ、個別支援計画の進捗状況に応じ、職場</a:t>
            </a:r>
            <a:r>
              <a:rPr lang="ja-JP" altLang="en-US" sz="1200" dirty="0">
                <a:latin typeface="UD デジタル 教科書体 NK-R" panose="02020400000000000000" pitchFamily="18" charset="-128"/>
                <a:ea typeface="UD デジタル 教科書体 NK-R" panose="02020400000000000000" pitchFamily="18" charset="-128"/>
              </a:rPr>
              <a:t>実習等によるサービスを組み合わせた支援を実施</a:t>
            </a: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■利用者ごとに、標準期間（</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24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ヶ月）内で利用期間を設定</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pPr marL="125413" indent="-125413" algn="just">
              <a:lnSpc>
                <a:spcPts val="1400"/>
              </a:lnSpc>
            </a:pPr>
            <a:r>
              <a:rPr lang="ja-JP" altLang="en-US" sz="1200" spc="-100" dirty="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1200" spc="-1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200" spc="-100" dirty="0">
                <a:solidFill>
                  <a:prstClr val="black"/>
                </a:solidFill>
                <a:latin typeface="UD デジタル 教科書体 NK-R" panose="02020400000000000000" pitchFamily="18" charset="-128"/>
                <a:ea typeface="UD デジタル 教科書体 NK-R" panose="02020400000000000000" pitchFamily="18" charset="-128"/>
              </a:rPr>
              <a:t>市町村審査会の個別審査を経て、必要性が認められた場合に限り、最大１年間の更新可能</a:t>
            </a:r>
            <a:endParaRPr lang="ja-JP" altLang="en-US" sz="1200" dirty="0">
              <a:solidFill>
                <a:srgbClr val="FF0066"/>
              </a:solidFill>
              <a:latin typeface="UD デジタル 教科書体 NK-R" panose="02020400000000000000" pitchFamily="18" charset="-128"/>
              <a:ea typeface="UD デジタル 教科書体 NK-R" panose="02020400000000000000" pitchFamily="18" charset="-128"/>
            </a:endParaRPr>
          </a:p>
        </p:txBody>
      </p:sp>
      <p:sp>
        <p:nvSpPr>
          <p:cNvPr id="17416" name="Rectangle 4"/>
          <p:cNvSpPr>
            <a:spLocks noChangeArrowheads="1"/>
          </p:cNvSpPr>
          <p:nvPr/>
        </p:nvSpPr>
        <p:spPr bwMode="auto">
          <a:xfrm>
            <a:off x="9192126" y="2159856"/>
            <a:ext cx="2161674" cy="1118041"/>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＜主な人員配置＞</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■サービス管理責任者</a:t>
            </a: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■職業指導員</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生活支援員</a:t>
            </a: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■就労支援員　→　　１５：１以上</a:t>
            </a:r>
          </a:p>
        </p:txBody>
      </p:sp>
      <p:sp>
        <p:nvSpPr>
          <p:cNvPr id="17417" name="Text Box 2"/>
          <p:cNvSpPr txBox="1">
            <a:spLocks noChangeArrowheads="1"/>
          </p:cNvSpPr>
          <p:nvPr/>
        </p:nvSpPr>
        <p:spPr bwMode="auto">
          <a:xfrm>
            <a:off x="838199" y="3283637"/>
            <a:ext cx="11217699" cy="338554"/>
          </a:xfrm>
          <a:prstGeom prst="rect">
            <a:avLst/>
          </a:prstGeom>
          <a:noFill/>
          <a:ln w="9525">
            <a:noFill/>
            <a:miter lim="800000"/>
            <a:headEnd/>
            <a:tailEnd/>
          </a:ln>
        </p:spPr>
        <p:txBody>
          <a:bodyPr wrap="square">
            <a:spAutoFit/>
          </a:bodyPr>
          <a:lstStyle/>
          <a:p>
            <a:pPr marL="177800" indent="-177800">
              <a:tabLst>
                <a:tab pos="628650" algn="l"/>
              </a:tabLst>
            </a:pP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 報酬単価（平成３０年度報酬改定以降、定員規模別に加え、就職後６月以上定着した割合が高いほど高い基本報酬）</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6" name="正方形/長方形 15"/>
          <p:cNvSpPr/>
          <p:nvPr/>
        </p:nvSpPr>
        <p:spPr>
          <a:xfrm>
            <a:off x="5975684" y="3939919"/>
            <a:ext cx="5378116" cy="355108"/>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移行準備支援体制加算　４１単位</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⇒施設外支援として職員が同行し、企業実習等の支援を行った場合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7" name="正方形/長方形 16"/>
          <p:cNvSpPr/>
          <p:nvPr/>
        </p:nvSpPr>
        <p:spPr>
          <a:xfrm>
            <a:off x="5975684" y="4734959"/>
            <a:ext cx="5378116" cy="354122"/>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就労支援関係研修修了加算</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⇒就労支援関係の研修修了者を就労支援員として配置した場合（６単位）</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9" name="正方形/長方形 18"/>
          <p:cNvSpPr/>
          <p:nvPr/>
        </p:nvSpPr>
        <p:spPr>
          <a:xfrm>
            <a:off x="5975684" y="5130931"/>
            <a:ext cx="5378116" cy="828096"/>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福祉専門職員配置等加算（</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※H30</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～資格保有者に公認心理師、作業療法士を追加</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：常勤職員が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75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％以上又は勤続</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年以上が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％以上の場合（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6" name="角丸四角形 5"/>
          <p:cNvSpPr/>
          <p:nvPr/>
        </p:nvSpPr>
        <p:spPr>
          <a:xfrm>
            <a:off x="838199" y="3622191"/>
            <a:ext cx="1079263"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基本報酬</a:t>
            </a:r>
          </a:p>
        </p:txBody>
      </p:sp>
      <p:sp>
        <p:nvSpPr>
          <p:cNvPr id="23" name="角丸四角形 22"/>
          <p:cNvSpPr/>
          <p:nvPr/>
        </p:nvSpPr>
        <p:spPr>
          <a:xfrm>
            <a:off x="5975684" y="3613957"/>
            <a:ext cx="1225229" cy="261625"/>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主な加算</a:t>
            </a:r>
          </a:p>
        </p:txBody>
      </p:sp>
      <p:sp>
        <p:nvSpPr>
          <p:cNvPr id="24" name="正方形/長方形 23"/>
          <p:cNvSpPr/>
          <p:nvPr/>
        </p:nvSpPr>
        <p:spPr>
          <a:xfrm>
            <a:off x="5975684" y="6000877"/>
            <a:ext cx="5378116" cy="369332"/>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食事提供体制加算、送迎加算、訪問加算等</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⇒他の福祉サービスと共通した加算も一定の条件を満たせば算定可能</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 name="右中かっこ 1"/>
          <p:cNvSpPr/>
          <p:nvPr/>
        </p:nvSpPr>
        <p:spPr>
          <a:xfrm>
            <a:off x="10201448" y="2676509"/>
            <a:ext cx="274216" cy="288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4" name="正方形/長方形 3"/>
          <p:cNvSpPr/>
          <p:nvPr/>
        </p:nvSpPr>
        <p:spPr>
          <a:xfrm>
            <a:off x="10419517" y="2712509"/>
            <a:ext cx="803096"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６：１以上</a:t>
            </a:r>
          </a:p>
        </p:txBody>
      </p:sp>
      <p:sp>
        <p:nvSpPr>
          <p:cNvPr id="26" name="Text Box 2"/>
          <p:cNvSpPr txBox="1">
            <a:spLocks noChangeArrowheads="1"/>
          </p:cNvSpPr>
          <p:nvPr/>
        </p:nvSpPr>
        <p:spPr bwMode="auto">
          <a:xfrm>
            <a:off x="5879198" y="6342838"/>
            <a:ext cx="5173262" cy="276999"/>
          </a:xfrm>
          <a:prstGeom prst="rect">
            <a:avLst/>
          </a:prstGeom>
          <a:noFill/>
          <a:ln w="9525">
            <a:noFill/>
            <a:miter lim="800000"/>
            <a:headEnd/>
            <a:tailEnd/>
          </a:ln>
        </p:spPr>
        <p:txBody>
          <a:bodyPr wrap="square" anchor="ctr">
            <a:spAutoFit/>
          </a:bodyPr>
          <a:lstStyle/>
          <a:p>
            <a:pPr>
              <a:spcBef>
                <a:spcPct val="50000"/>
              </a:spcBef>
            </a:pP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○事業所数　</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００６所、 ○利用者数　</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４</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６</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4</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５名（</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国保連</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令和</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年</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1</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月実績</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26187425"/>
              </p:ext>
            </p:extLst>
          </p:nvPr>
        </p:nvGraphicFramePr>
        <p:xfrm>
          <a:off x="838199" y="3927896"/>
          <a:ext cx="4691690" cy="2039040"/>
        </p:xfrm>
        <a:graphic>
          <a:graphicData uri="http://schemas.openxmlformats.org/drawingml/2006/table">
            <a:tbl>
              <a:tblPr firstRow="1" bandRow="1">
                <a:tableStyleId>{5940675A-B579-460E-94D1-54222C63F5DA}</a:tableStyleId>
              </a:tblPr>
              <a:tblGrid>
                <a:gridCol w="1011932">
                  <a:extLst>
                    <a:ext uri="{9D8B030D-6E8A-4147-A177-3AD203B41FA5}">
                      <a16:colId xmlns:a16="http://schemas.microsoft.com/office/drawing/2014/main" val="20000"/>
                    </a:ext>
                  </a:extLst>
                </a:gridCol>
                <a:gridCol w="2207856">
                  <a:extLst>
                    <a:ext uri="{9D8B030D-6E8A-4147-A177-3AD203B41FA5}">
                      <a16:colId xmlns:a16="http://schemas.microsoft.com/office/drawing/2014/main" val="20001"/>
                    </a:ext>
                  </a:extLst>
                </a:gridCol>
                <a:gridCol w="1471902">
                  <a:extLst>
                    <a:ext uri="{9D8B030D-6E8A-4147-A177-3AD203B41FA5}">
                      <a16:colId xmlns:a16="http://schemas.microsoft.com/office/drawing/2014/main" val="20002"/>
                    </a:ext>
                  </a:extLst>
                </a:gridCol>
              </a:tblGrid>
              <a:tr h="201036">
                <a:tc gridSpan="2">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報酬区分</a:t>
                      </a:r>
                    </a:p>
                  </a:txBody>
                  <a:tcPr marL="99060" marR="99060" marT="72000" marB="0" anchor="ctr">
                    <a:lnR w="12700" cap="flat" cmpd="sng" algn="ctr">
                      <a:solidFill>
                        <a:schemeClr val="tx1"/>
                      </a:solidFill>
                      <a:prstDash val="solid"/>
                      <a:round/>
                      <a:headEnd type="none" w="med" len="med"/>
                      <a:tailEnd type="none" w="med" len="med"/>
                    </a:lnR>
                    <a:solidFill>
                      <a:srgbClr val="FFFF99"/>
                    </a:solidFill>
                  </a:tcPr>
                </a:tc>
                <a:tc hMerge="1">
                  <a:txBody>
                    <a:bodyPr/>
                    <a:lstStyle/>
                    <a:p>
                      <a:pPr algn="ctr">
                        <a:lnSpc>
                          <a:spcPts val="600"/>
                        </a:lnSpc>
                      </a:pPr>
                      <a:endParaRPr kumimoji="1" lang="ja-JP" altLang="en-US" sz="120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99060" marR="99060" marT="72000" marB="0" anchor="ctr">
                    <a:solidFill>
                      <a:srgbClr val="FFFF99"/>
                    </a:solidFill>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99060" marR="99060" marT="72000" marB="0" anchor="ctr">
                    <a:lnL w="12700" cap="flat" cmpd="sng" algn="ctr">
                      <a:solidFill>
                        <a:schemeClr val="tx1"/>
                      </a:solidFill>
                      <a:prstDash val="solid"/>
                      <a:round/>
                      <a:headEnd type="none" w="med" len="med"/>
                      <a:tailEnd type="none" w="med" len="med"/>
                    </a:lnL>
                    <a:solidFill>
                      <a:srgbClr val="FFFF99"/>
                    </a:solidFill>
                  </a:tcPr>
                </a:tc>
                <a:extLst>
                  <a:ext uri="{0D108BD9-81ED-4DB2-BD59-A6C34878D82A}">
                    <a16:rowId xmlns:a16="http://schemas.microsoft.com/office/drawing/2014/main" val="10000"/>
                  </a:ext>
                </a:extLst>
              </a:tr>
              <a:tr h="201036">
                <a:tc rowSpan="7">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就職後６月　以上定着率</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99060" marR="99060" marT="72000" marB="0" anchor="ct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５割以上</a:t>
                      </a:r>
                    </a:p>
                  </a:txBody>
                  <a:tcPr marL="99060" marR="99060" marT="72000" marB="0" anchor="ctr">
                    <a:lnR w="12700"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１２８単位／日</a:t>
                      </a:r>
                    </a:p>
                  </a:txBody>
                  <a:tcPr marL="99060" marR="99060" marT="7200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４割以上５割未満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9</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５９単位／日</a:t>
                      </a:r>
                    </a:p>
                  </a:txBody>
                  <a:tcPr marL="99060" marR="99060" marT="72000" marB="0" anchor="ctr"/>
                </a:tc>
                <a:extLst>
                  <a:ext uri="{0D108BD9-81ED-4DB2-BD59-A6C34878D82A}">
                    <a16:rowId xmlns:a16="http://schemas.microsoft.com/office/drawing/2014/main" val="10003"/>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３割以上４割未満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8</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２０単位／日</a:t>
                      </a:r>
                    </a:p>
                  </a:txBody>
                  <a:tcPr marL="99060" marR="99060" marT="72000" marB="0" anchor="ctr"/>
                </a:tc>
                <a:extLst>
                  <a:ext uri="{0D108BD9-81ED-4DB2-BD59-A6C34878D82A}">
                    <a16:rowId xmlns:a16="http://schemas.microsoft.com/office/drawing/2014/main" val="10004"/>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２割以上３割未満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９０単位／日</a:t>
                      </a:r>
                    </a:p>
                  </a:txBody>
                  <a:tcPr marL="99060" marR="99060" marT="72000" marB="0" anchor="ctr"/>
                </a:tc>
                <a:extLst>
                  <a:ext uri="{0D108BD9-81ED-4DB2-BD59-A6C34878D82A}">
                    <a16:rowId xmlns:a16="http://schemas.microsoft.com/office/drawing/2014/main" val="10005"/>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１割以上２割未満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5</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５７単位／日</a:t>
                      </a:r>
                    </a:p>
                  </a:txBody>
                  <a:tcPr marL="99060" marR="99060" marT="72000" marB="0" anchor="ctr"/>
                </a:tc>
                <a:extLst>
                  <a:ext uri="{0D108BD9-81ED-4DB2-BD59-A6C34878D82A}">
                    <a16:rowId xmlns:a16="http://schemas.microsoft.com/office/drawing/2014/main" val="10006"/>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０割超１割未満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5</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０７単位／日</a:t>
                      </a:r>
                    </a:p>
                  </a:txBody>
                  <a:tcPr marL="99060" marR="99060" marT="72000" marB="0" anchor="ctr"/>
                </a:tc>
                <a:extLst>
                  <a:ext uri="{0D108BD9-81ED-4DB2-BD59-A6C34878D82A}">
                    <a16:rowId xmlns:a16="http://schemas.microsoft.com/office/drawing/2014/main" val="10007"/>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０</a:t>
                      </a:r>
                    </a:p>
                  </a:txBody>
                  <a:tcPr marL="99060" marR="99060" marT="72000" marB="0" anchor="ct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４６８単位／日</a:t>
                      </a:r>
                    </a:p>
                  </a:txBody>
                  <a:tcPr marL="99060" marR="99060" marT="72000" marB="0" anchor="ctr"/>
                </a:tc>
                <a:extLst>
                  <a:ext uri="{0D108BD9-81ED-4DB2-BD59-A6C34878D82A}">
                    <a16:rowId xmlns:a16="http://schemas.microsoft.com/office/drawing/2014/main" val="10008"/>
                  </a:ext>
                </a:extLst>
              </a:tr>
            </a:tbl>
          </a:graphicData>
        </a:graphic>
      </p:graphicFrame>
      <p:sp>
        <p:nvSpPr>
          <p:cNvPr id="28" name="テキスト ボックス 27"/>
          <p:cNvSpPr txBox="1"/>
          <p:nvPr/>
        </p:nvSpPr>
        <p:spPr>
          <a:xfrm>
            <a:off x="2001423" y="3662920"/>
            <a:ext cx="3528466" cy="276999"/>
          </a:xfrm>
          <a:prstGeom prst="rect">
            <a:avLst/>
          </a:prstGeom>
          <a:noFill/>
        </p:spPr>
        <p:txBody>
          <a:bodyPr wrap="square" rtlCol="0">
            <a:spAutoFit/>
          </a:bodyPr>
          <a:lstStyle/>
          <a:p>
            <a:pPr algn="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人以下の場合＞</a:t>
            </a:r>
            <a:endPar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30" name="テキスト ボックス 29"/>
          <p:cNvSpPr txBox="1"/>
          <p:nvPr/>
        </p:nvSpPr>
        <p:spPr>
          <a:xfrm>
            <a:off x="838199" y="5971261"/>
            <a:ext cx="5040999" cy="646331"/>
          </a:xfrm>
          <a:prstGeom prst="rect">
            <a:avLst/>
          </a:prstGeom>
          <a:noFill/>
        </p:spPr>
        <p:txBody>
          <a:bodyPr wrap="square" rtlCol="0">
            <a:spAutoFit/>
          </a:bodyPr>
          <a:lstStyle/>
          <a:p>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上表以外に、あん摩等養成事業所である場合の設定、定員に応じた設定</a:t>
            </a:r>
            <a:endPar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あり（</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21</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41</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61</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80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a:t>
            </a:r>
            <a:endPar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81</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p>
        </p:txBody>
      </p:sp>
      <p:sp>
        <p:nvSpPr>
          <p:cNvPr id="20" name="正方形/長方形 19">
            <a:extLst>
              <a:ext uri="{FF2B5EF4-FFF2-40B4-BE49-F238E27FC236}">
                <a16:creationId xmlns:a16="http://schemas.microsoft.com/office/drawing/2014/main" id="{57721FD6-893F-4F7D-962C-91663AFD7C43}"/>
              </a:ext>
            </a:extLst>
          </p:cNvPr>
          <p:cNvSpPr/>
          <p:nvPr/>
        </p:nvSpPr>
        <p:spPr>
          <a:xfrm>
            <a:off x="5975684" y="4334533"/>
            <a:ext cx="5378116" cy="355109"/>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支援計画会議等実施加算　５８３単位</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⇒支援計画の策定にあたり、他機関を招いたケース会議を実施した場合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170BCB35-F90C-B1B5-82EA-3AC658D0F76F}"/>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スライド№１０</a:t>
            </a:r>
          </a:p>
        </p:txBody>
      </p:sp>
    </p:spTree>
    <p:extLst>
      <p:ext uri="{BB962C8B-B14F-4D97-AF65-F5344CB8AC3E}">
        <p14:creationId xmlns:p14="http://schemas.microsoft.com/office/powerpoint/2010/main" val="1014405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3F8AC-DF87-498C-B68F-6AF2FDD62DF8}"/>
              </a:ext>
            </a:extLst>
          </p:cNvPr>
          <p:cNvSpPr>
            <a:spLocks noGrp="1"/>
          </p:cNvSpPr>
          <p:nvPr>
            <p:ph type="title"/>
          </p:nvPr>
        </p:nvSpPr>
        <p:spPr>
          <a:xfrm>
            <a:off x="838200" y="365125"/>
            <a:ext cx="10515600" cy="1325563"/>
          </a:xfrm>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就労継続支援</a:t>
            </a:r>
            <a:r>
              <a:rPr kumimoji="1" lang="en-US" altLang="ja-JP" sz="2400" b="0" u="none" dirty="0"/>
              <a:t>A</a:t>
            </a:r>
            <a:r>
              <a:rPr kumimoji="1" lang="ja-JP" altLang="en-US" sz="2400" b="0" u="none" dirty="0"/>
              <a:t>型事業について</a:t>
            </a:r>
          </a:p>
        </p:txBody>
      </p:sp>
      <p:sp>
        <p:nvSpPr>
          <p:cNvPr id="18440" name="Rectangle 4"/>
          <p:cNvSpPr>
            <a:spLocks noChangeArrowheads="1"/>
          </p:cNvSpPr>
          <p:nvPr/>
        </p:nvSpPr>
        <p:spPr bwMode="auto">
          <a:xfrm>
            <a:off x="838200" y="2045459"/>
            <a:ext cx="8319907" cy="1145042"/>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＜サービス内容＞</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■通所により、雇用契約に基づく就労の機会を提供するとともに、一般就労に必要な知識、能力が高まった者について、一般就労への移行に向けて支援</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■一定の範囲内で障害者以外の雇用が可能</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■多様な事業形態により、多くの就労機会を確保できるよう、障害者の利用定員</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10</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人からの事業実施が可能</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■利用期間の制限なし</a:t>
            </a:r>
          </a:p>
        </p:txBody>
      </p:sp>
      <p:sp>
        <p:nvSpPr>
          <p:cNvPr id="28" name="正方形/長方形 27"/>
          <p:cNvSpPr/>
          <p:nvPr/>
        </p:nvSpPr>
        <p:spPr>
          <a:xfrm>
            <a:off x="5935317" y="4193146"/>
            <a:ext cx="5418482" cy="520339"/>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就労移行支援体制加算　　５０単位</a:t>
            </a:r>
            <a:r>
              <a:rPr lang="ja-JP" altLang="en-US" sz="1200" dirty="0">
                <a:latin typeface="UD デジタル 教科書体 NK-R" panose="02020400000000000000" pitchFamily="18" charset="-128"/>
                <a:ea typeface="UD デジタル 教科書体 NK-R" panose="02020400000000000000" pitchFamily="18" charset="-128"/>
              </a:rPr>
              <a:t>～９３単位／日</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定員、職員配置、基本報酬の報酬区分、一般就労へ移行し６月以上定着した者の数に応じた設定</a:t>
            </a:r>
            <a:endParaRPr lang="en-US" altLang="ja-JP" sz="1000" dirty="0">
              <a:latin typeface="UD デジタル 教科書体 NK-R" panose="02020400000000000000" pitchFamily="18" charset="-128"/>
              <a:ea typeface="UD デジタル 教科書体 NK-R" panose="02020400000000000000" pitchFamily="18" charset="-128"/>
            </a:endParaRPr>
          </a:p>
          <a:p>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R3</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～見直し　</a:t>
            </a:r>
          </a:p>
        </p:txBody>
      </p:sp>
      <p:sp>
        <p:nvSpPr>
          <p:cNvPr id="30" name="正方形/長方形 29"/>
          <p:cNvSpPr/>
          <p:nvPr/>
        </p:nvSpPr>
        <p:spPr>
          <a:xfrm>
            <a:off x="5935317" y="3770533"/>
            <a:ext cx="5418482" cy="396124"/>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賃金向上達成指導員配置加算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15</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単位</a:t>
            </a:r>
            <a:r>
              <a:rPr lang="ja-JP" altLang="en-US" sz="1200" dirty="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70</a:t>
            </a:r>
            <a:r>
              <a:rPr lang="ja-JP" altLang="en-US" sz="1200" dirty="0">
                <a:latin typeface="UD デジタル 教科書体 NK-R" panose="02020400000000000000" pitchFamily="18" charset="-128"/>
                <a:ea typeface="UD デジタル 教科書体 NK-R" panose="02020400000000000000" pitchFamily="18" charset="-128"/>
              </a:rPr>
              <a:t>単位／日</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定員規模に応じた設定</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2" name="角丸四角形 31"/>
          <p:cNvSpPr/>
          <p:nvPr/>
        </p:nvSpPr>
        <p:spPr>
          <a:xfrm>
            <a:off x="838200" y="3524712"/>
            <a:ext cx="1140507"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基本報酬</a:t>
            </a:r>
          </a:p>
        </p:txBody>
      </p:sp>
      <p:sp>
        <p:nvSpPr>
          <p:cNvPr id="33" name="角丸四角形 32"/>
          <p:cNvSpPr/>
          <p:nvPr/>
        </p:nvSpPr>
        <p:spPr>
          <a:xfrm>
            <a:off x="5935317" y="3474274"/>
            <a:ext cx="1167000"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主な加算</a:t>
            </a:r>
          </a:p>
        </p:txBody>
      </p:sp>
      <p:sp>
        <p:nvSpPr>
          <p:cNvPr id="35" name="Text Box 2"/>
          <p:cNvSpPr txBox="1">
            <a:spLocks noChangeArrowheads="1"/>
          </p:cNvSpPr>
          <p:nvPr/>
        </p:nvSpPr>
        <p:spPr bwMode="auto">
          <a:xfrm>
            <a:off x="838200" y="3172326"/>
            <a:ext cx="11112499" cy="338554"/>
          </a:xfrm>
          <a:prstGeom prst="rect">
            <a:avLst/>
          </a:prstGeom>
          <a:noFill/>
          <a:ln w="9525">
            <a:noFill/>
            <a:miter lim="800000"/>
            <a:headEnd/>
            <a:tailEnd/>
          </a:ln>
        </p:spPr>
        <p:txBody>
          <a:bodyPr wrap="square">
            <a:spAutoFit/>
          </a:bodyPr>
          <a:lstStyle/>
          <a:p>
            <a:pPr lvl="0"/>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 報酬単価（令和</a:t>
            </a:r>
            <a:r>
              <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rPr>
              <a:t>3</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年報酬改定以降、</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定員規模別、人員配置別に加え、算定さるスコアによって基本報酬を算定）</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2" name="正方形/長方形 21"/>
          <p:cNvSpPr/>
          <p:nvPr/>
        </p:nvSpPr>
        <p:spPr>
          <a:xfrm>
            <a:off x="5935317" y="6119192"/>
            <a:ext cx="5418483" cy="373683"/>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食事提供体制加算、送迎加算、訪問加算等</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rPr>
              <a:t>⇒他の福祉サービスと共通した加算も一定の条件を満たせば算定可能</a:t>
            </a:r>
            <a:endParaRPr lang="en-US" altLang="ja-JP" sz="9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4" name="Rectangle 4"/>
          <p:cNvSpPr>
            <a:spLocks noChangeArrowheads="1"/>
          </p:cNvSpPr>
          <p:nvPr/>
        </p:nvSpPr>
        <p:spPr bwMode="auto">
          <a:xfrm>
            <a:off x="9196167" y="2045459"/>
            <a:ext cx="2157633" cy="1145041"/>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＜主な人員配置＞</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■サービス管理責任者</a:t>
            </a:r>
          </a:p>
          <a:p>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■職業指導員</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生活支援員</a:t>
            </a:r>
          </a:p>
        </p:txBody>
      </p:sp>
      <p:sp>
        <p:nvSpPr>
          <p:cNvPr id="25" name="右中かっこ 24"/>
          <p:cNvSpPr/>
          <p:nvPr/>
        </p:nvSpPr>
        <p:spPr>
          <a:xfrm>
            <a:off x="10238389" y="2769343"/>
            <a:ext cx="274216"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6" name="正方形/長方形 25"/>
          <p:cNvSpPr/>
          <p:nvPr/>
        </p:nvSpPr>
        <p:spPr>
          <a:xfrm>
            <a:off x="10445177" y="2829679"/>
            <a:ext cx="841195"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b="1" dirty="0">
                <a:solidFill>
                  <a:srgbClr val="000000"/>
                </a:solidFill>
                <a:latin typeface="UD デジタル 教科書体 NK-R" panose="02020400000000000000" pitchFamily="18" charset="-128"/>
                <a:ea typeface="UD デジタル 教科書体 NK-R" panose="02020400000000000000" pitchFamily="18" charset="-128"/>
              </a:rPr>
              <a:t>１０：１以上</a:t>
            </a:r>
          </a:p>
        </p:txBody>
      </p:sp>
      <p:sp>
        <p:nvSpPr>
          <p:cNvPr id="27" name="正方形/長方形 26"/>
          <p:cNvSpPr/>
          <p:nvPr/>
        </p:nvSpPr>
        <p:spPr>
          <a:xfrm>
            <a:off x="5935317" y="5261384"/>
            <a:ext cx="5418482" cy="831702"/>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福祉専門職員配置等加算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※H30</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～資格保有者に公認心理師を追加</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：常勤職員が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75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％以上又は勤続</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年以上が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％以上の場合（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37" name="Text Box 2"/>
          <p:cNvSpPr txBox="1">
            <a:spLocks noChangeArrowheads="1"/>
          </p:cNvSpPr>
          <p:nvPr/>
        </p:nvSpPr>
        <p:spPr bwMode="auto">
          <a:xfrm>
            <a:off x="616997" y="6196086"/>
            <a:ext cx="5418482" cy="276999"/>
          </a:xfrm>
          <a:prstGeom prst="rect">
            <a:avLst/>
          </a:prstGeom>
          <a:noFill/>
          <a:ln w="9525">
            <a:noFill/>
            <a:miter lim="800000"/>
            <a:headEnd/>
            <a:tailEnd/>
          </a:ln>
        </p:spPr>
        <p:txBody>
          <a:bodyPr wrap="square" anchor="ctr">
            <a:spAutoFit/>
          </a:bodyPr>
          <a:lstStyle/>
          <a:p>
            <a:pPr>
              <a:spcBef>
                <a:spcPct val="50000"/>
              </a:spcBef>
            </a:pP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○事業所数　４，０８６所、 ○利用者数　７８，４０３名　（</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国保連</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令和</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年</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１</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月実績</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39360921"/>
              </p:ext>
            </p:extLst>
          </p:nvPr>
        </p:nvGraphicFramePr>
        <p:xfrm>
          <a:off x="838200" y="3832263"/>
          <a:ext cx="4976077" cy="2260823"/>
        </p:xfrm>
        <a:graphic>
          <a:graphicData uri="http://schemas.openxmlformats.org/drawingml/2006/table">
            <a:tbl>
              <a:tblPr firstRow="1" bandRow="1">
                <a:tableStyleId>{5940675A-B579-460E-94D1-54222C63F5DA}</a:tableStyleId>
              </a:tblPr>
              <a:tblGrid>
                <a:gridCol w="1161291">
                  <a:extLst>
                    <a:ext uri="{9D8B030D-6E8A-4147-A177-3AD203B41FA5}">
                      <a16:colId xmlns:a16="http://schemas.microsoft.com/office/drawing/2014/main" val="20000"/>
                    </a:ext>
                  </a:extLst>
                </a:gridCol>
                <a:gridCol w="2302675">
                  <a:extLst>
                    <a:ext uri="{9D8B030D-6E8A-4147-A177-3AD203B41FA5}">
                      <a16:colId xmlns:a16="http://schemas.microsoft.com/office/drawing/2014/main" val="20001"/>
                    </a:ext>
                  </a:extLst>
                </a:gridCol>
                <a:gridCol w="1512111">
                  <a:extLst>
                    <a:ext uri="{9D8B030D-6E8A-4147-A177-3AD203B41FA5}">
                      <a16:colId xmlns:a16="http://schemas.microsoft.com/office/drawing/2014/main" val="20002"/>
                    </a:ext>
                  </a:extLst>
                </a:gridCol>
              </a:tblGrid>
              <a:tr h="186284">
                <a:tc gridSpan="2">
                  <a:txBody>
                    <a:bodyPr/>
                    <a:lstStyle/>
                    <a:p>
                      <a:pPr algn="ct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報酬区分</a:t>
                      </a:r>
                    </a:p>
                  </a:txBody>
                  <a:tcPr marL="36000" marR="36000" marT="36000" marB="36000" anchor="ctr">
                    <a:solidFill>
                      <a:srgbClr val="FFFF99"/>
                    </a:solidFill>
                  </a:tcPr>
                </a:tc>
                <a:tc hMerge="1">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solidFill>
                      <a:srgbClr val="FFFF99"/>
                    </a:solidFill>
                  </a:tcPr>
                </a:tc>
                <a:tc>
                  <a:txBody>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36000" marR="36000" marT="36000" marB="36000" anchor="ctr">
                    <a:solidFill>
                      <a:srgbClr val="FFFF99"/>
                    </a:solidFill>
                  </a:tcPr>
                </a:tc>
                <a:extLst>
                  <a:ext uri="{0D108BD9-81ED-4DB2-BD59-A6C34878D82A}">
                    <a16:rowId xmlns:a16="http://schemas.microsoft.com/office/drawing/2014/main" val="10001"/>
                  </a:ext>
                </a:extLst>
              </a:tr>
              <a:tr h="289829">
                <a:tc rowSpan="7">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スコア</a:t>
                      </a: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１７０点以上</a:t>
                      </a:r>
                    </a:p>
                  </a:txBody>
                  <a:tcPr marL="36000" marR="36000" marT="36000" marB="3600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７２４単位／日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１５０点以上１７０点未満</a:t>
                      </a:r>
                    </a:p>
                  </a:txBody>
                  <a:tcPr marL="36000" marR="36000" marT="36000" marB="3600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６９２単位／日</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9829">
                <a:tc vMerge="1">
                  <a:txBody>
                    <a:bodyPr/>
                    <a:lstStyle/>
                    <a:p>
                      <a:pPr algn="ct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１３０点以上１５０点未満</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６７６単位／日</a:t>
                      </a:r>
                    </a:p>
                  </a:txBody>
                  <a:tcPr marL="36000" marR="36000" marT="36000" marB="3600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１０５点以上１３０点未満</a:t>
                      </a:r>
                    </a:p>
                  </a:txBody>
                  <a:tcPr marL="36000" marR="36000" marT="36000" marB="3600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６５５単位／日</a:t>
                      </a:r>
                    </a:p>
                  </a:txBody>
                  <a:tcPr marL="36000" marR="36000" marT="36000" marB="36000" anchor="ctr"/>
                </a:tc>
                <a:extLst>
                  <a:ext uri="{0D108BD9-81ED-4DB2-BD59-A6C34878D82A}">
                    <a16:rowId xmlns:a16="http://schemas.microsoft.com/office/drawing/2014/main" val="10005"/>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８０点以上１０５点未満</a:t>
                      </a:r>
                    </a:p>
                  </a:txBody>
                  <a:tcPr marL="36000" marR="36000" marT="36000" marB="36000" anchor="ctr">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５２７単位／日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noFill/>
                  </a:tcPr>
                </a:tc>
                <a:extLst>
                  <a:ext uri="{0D108BD9-81ED-4DB2-BD59-A6C34878D82A}">
                    <a16:rowId xmlns:a16="http://schemas.microsoft.com/office/drawing/2014/main" val="10006"/>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６０点以上８０点未満</a:t>
                      </a:r>
                    </a:p>
                  </a:txBody>
                  <a:tcPr marL="36000" marR="36000" marT="36000" marB="36000" anchor="ctr">
                    <a:noFill/>
                  </a:tcPr>
                </a:tc>
                <a:tc>
                  <a:txBody>
                    <a:bodyPr/>
                    <a:lstStyle/>
                    <a:p>
                      <a:pPr algn="ctr"/>
                      <a:r>
                        <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41</a:t>
                      </a:r>
                      <a:r>
                        <a:rPr kumimoji="1" lang="ja-JP" altLang="en-US"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３単位</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／日</a:t>
                      </a:r>
                      <a:endPar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noFill/>
                  </a:tcPr>
                </a:tc>
                <a:extLst>
                  <a:ext uri="{0D108BD9-81ED-4DB2-BD59-A6C34878D82A}">
                    <a16:rowId xmlns:a16="http://schemas.microsoft.com/office/drawing/2014/main" val="10007"/>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６０点未満</a:t>
                      </a:r>
                    </a:p>
                  </a:txBody>
                  <a:tcPr marL="36000" marR="36000" marT="36000" marB="3600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3</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１９単位／日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6" name="テキスト ボックス 35"/>
          <p:cNvSpPr txBox="1"/>
          <p:nvPr/>
        </p:nvSpPr>
        <p:spPr>
          <a:xfrm>
            <a:off x="2982001" y="3571232"/>
            <a:ext cx="2953316" cy="276999"/>
          </a:xfrm>
          <a:prstGeom prst="rect">
            <a:avLst/>
          </a:prstGeom>
          <a:noFill/>
        </p:spPr>
        <p:txBody>
          <a:bodyPr wrap="square" rtlCol="0" anchor="ctr">
            <a:spAutoFit/>
          </a:bodyPr>
          <a:lstStyle/>
          <a:p>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人以下、人員配置</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7.5</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の場合＞</a:t>
            </a:r>
            <a:endParaRPr lang="ja-JP" altLang="en-US" sz="120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D58AC57B-54D9-4B6C-95F0-D8244914A626}"/>
              </a:ext>
            </a:extLst>
          </p:cNvPr>
          <p:cNvSpPr/>
          <p:nvPr/>
        </p:nvSpPr>
        <p:spPr>
          <a:xfrm>
            <a:off x="5935317" y="4738961"/>
            <a:ext cx="5418482" cy="496317"/>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就労移行連携加算　　１，０００</a:t>
            </a:r>
            <a:r>
              <a:rPr lang="ja-JP" altLang="en-US" sz="1200" dirty="0">
                <a:latin typeface="UD デジタル 教科書体 NK-R" panose="02020400000000000000" pitchFamily="18" charset="-128"/>
                <a:ea typeface="UD デジタル 教科書体 NK-R" panose="02020400000000000000" pitchFamily="18" charset="-128"/>
              </a:rPr>
              <a:t>単位／１回に限り</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就労移行支援に移行した者について、連絡調整等を行うとともに、支援の状況等の情報を相談支援事業者に対して提供している場合に加算　</a:t>
            </a:r>
            <a:r>
              <a:rPr lang="en-US" altLang="ja-JP" sz="1000" dirty="0">
                <a:latin typeface="UD デジタル 教科書体 NK-R" panose="02020400000000000000" pitchFamily="18" charset="-128"/>
                <a:ea typeface="UD デジタル 教科書体 NK-R" panose="02020400000000000000" pitchFamily="18" charset="-128"/>
              </a:rPr>
              <a:t>※R</a:t>
            </a:r>
            <a:r>
              <a:rPr lang="ja-JP" altLang="en-US" sz="1000" dirty="0">
                <a:latin typeface="UD デジタル 教科書体 NK-R" panose="02020400000000000000" pitchFamily="18" charset="-128"/>
                <a:ea typeface="UD デジタル 教科書体 NK-R" panose="02020400000000000000" pitchFamily="18" charset="-128"/>
              </a:rPr>
              <a:t>３～新設</a:t>
            </a:r>
            <a:endParaRPr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0CF947C1-745D-4D9A-954D-4AB63CA00CE9}"/>
              </a:ext>
            </a:extLst>
          </p:cNvPr>
          <p:cNvSpPr/>
          <p:nvPr/>
        </p:nvSpPr>
        <p:spPr>
          <a:xfrm>
            <a:off x="838200" y="1364229"/>
            <a:ext cx="10515601" cy="628407"/>
          </a:xfrm>
          <a:prstGeom prst="roundRect">
            <a:avLst/>
          </a:prstGeom>
          <a:solidFill>
            <a:srgbClr val="FFFFCC"/>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400" dirty="0">
                <a:latin typeface="UD デジタル 教科書体 NK-R" panose="02020400000000000000" pitchFamily="18" charset="-128"/>
                <a:ea typeface="UD デジタル 教科書体 NK-R" panose="02020400000000000000" pitchFamily="18" charset="-128"/>
              </a:rPr>
              <a:t>&lt;</a:t>
            </a:r>
            <a:r>
              <a:rPr kumimoji="1" lang="ja-JP" altLang="en-US" sz="1400" dirty="0">
                <a:latin typeface="UD デジタル 教科書体 NK-R" panose="02020400000000000000" pitchFamily="18" charset="-128"/>
                <a:ea typeface="UD デジタル 教科書体 NK-R" panose="02020400000000000000" pitchFamily="18" charset="-128"/>
              </a:rPr>
              <a:t>対象者＞通常の事業所に雇用される事が困難であって、適切な支援により雇用契約に基づく就労が可能な障害者</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６５歳に達する前５年間障害福祉サービスの支給決定を受けていた者で、６５歳に達する前日において就労継続支援Ａ型の支給決定を受けていた者は当該サービ</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スについて引き続き利用することが可能。</a:t>
            </a:r>
          </a:p>
        </p:txBody>
      </p:sp>
      <p:sp>
        <p:nvSpPr>
          <p:cNvPr id="4" name="テキスト ボックス 3">
            <a:extLst>
              <a:ext uri="{FF2B5EF4-FFF2-40B4-BE49-F238E27FC236}">
                <a16:creationId xmlns:a16="http://schemas.microsoft.com/office/drawing/2014/main" id="{DADA8CF5-6762-E641-F243-C2EACCE0E817}"/>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スライド№１１</a:t>
            </a:r>
          </a:p>
        </p:txBody>
      </p:sp>
    </p:spTree>
    <p:extLst>
      <p:ext uri="{BB962C8B-B14F-4D97-AF65-F5344CB8AC3E}">
        <p14:creationId xmlns:p14="http://schemas.microsoft.com/office/powerpoint/2010/main" val="338982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楕円 16">
            <a:extLst>
              <a:ext uri="{FF2B5EF4-FFF2-40B4-BE49-F238E27FC236}">
                <a16:creationId xmlns:a16="http://schemas.microsoft.com/office/drawing/2014/main" id="{5D9D194F-0856-BF99-0D83-1C7C4D861DA4}"/>
              </a:ext>
            </a:extLst>
          </p:cNvPr>
          <p:cNvSpPr/>
          <p:nvPr/>
        </p:nvSpPr>
        <p:spPr>
          <a:xfrm>
            <a:off x="6323065" y="2575562"/>
            <a:ext cx="5751914" cy="3671068"/>
          </a:xfrm>
          <a:prstGeom prst="ellipse">
            <a:avLst/>
          </a:prstGeom>
          <a:solidFill>
            <a:srgbClr val="FFCCCC"/>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AD3F8AC-DF87-498C-B68F-6AF2FDD62DF8}"/>
              </a:ext>
            </a:extLst>
          </p:cNvPr>
          <p:cNvSpPr>
            <a:spLocks noGrp="1"/>
          </p:cNvSpPr>
          <p:nvPr>
            <p:ph type="title"/>
          </p:nvPr>
        </p:nvSpPr>
        <p:spPr>
          <a:xfrm>
            <a:off x="838200" y="365125"/>
            <a:ext cx="10515600" cy="1325563"/>
          </a:xfrm>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就労継続支援</a:t>
            </a:r>
            <a:r>
              <a:rPr kumimoji="1" lang="en-US" altLang="ja-JP" sz="2400" b="0" u="none" dirty="0"/>
              <a:t>A</a:t>
            </a:r>
            <a:r>
              <a:rPr kumimoji="1" lang="ja-JP" altLang="en-US" sz="2400" b="0" u="none" dirty="0"/>
              <a:t>型事業について</a:t>
            </a:r>
          </a:p>
        </p:txBody>
      </p:sp>
      <p:sp>
        <p:nvSpPr>
          <p:cNvPr id="19" name="テキスト ボックス 18">
            <a:extLst>
              <a:ext uri="{FF2B5EF4-FFF2-40B4-BE49-F238E27FC236}">
                <a16:creationId xmlns:a16="http://schemas.microsoft.com/office/drawing/2014/main" id="{EFB2505E-AE78-40E3-B91B-EB951492656E}"/>
              </a:ext>
            </a:extLst>
          </p:cNvPr>
          <p:cNvSpPr txBox="1"/>
          <p:nvPr/>
        </p:nvSpPr>
        <p:spPr>
          <a:xfrm>
            <a:off x="767443" y="2680561"/>
            <a:ext cx="3549316" cy="430054"/>
          </a:xfrm>
          <a:prstGeom prst="rect">
            <a:avLst/>
          </a:prstGeom>
          <a:noFill/>
        </p:spPr>
        <p:txBody>
          <a:bodyPr wrap="square" anchor="ctr">
            <a:spAutoFit/>
          </a:bodyPr>
          <a:lstStyle/>
          <a:p>
            <a:pPr marL="0" lvl="1" algn="ctr" defTabSz="800100">
              <a:lnSpc>
                <a:spcPct val="90000"/>
              </a:lnSpc>
              <a:spcBef>
                <a:spcPct val="0"/>
              </a:spcBef>
              <a:spcAft>
                <a:spcPct val="15000"/>
              </a:spcAft>
            </a:pPr>
            <a:r>
              <a:rPr kumimoji="1" lang="ja-JP" altLang="en-US" sz="2400" dirty="0">
                <a:highlight>
                  <a:srgbClr val="00FF00"/>
                </a:highlight>
                <a:latin typeface="UD デジタル 教科書体 NK-R" panose="02020400000000000000" pitchFamily="18" charset="-128"/>
                <a:ea typeface="UD デジタル 教科書体 NK-R" panose="02020400000000000000" pitchFamily="18" charset="-128"/>
              </a:rPr>
              <a:t>生産活動の経営改善状況</a:t>
            </a:r>
            <a:endParaRPr kumimoji="1" lang="ja-JP" altLang="en-US" sz="2400" kern="1200" dirty="0">
              <a:highlight>
                <a:srgbClr val="00FF00"/>
              </a:highlight>
              <a:latin typeface="UD デジタル 教科書体 NK-R" panose="02020400000000000000" pitchFamily="18" charset="-128"/>
              <a:ea typeface="UD デジタル 教科書体 NK-R" panose="02020400000000000000" pitchFamily="18" charset="-128"/>
            </a:endParaRPr>
          </a:p>
        </p:txBody>
      </p:sp>
      <p:sp>
        <p:nvSpPr>
          <p:cNvPr id="21" name="四角形: 角を丸くする 20">
            <a:extLst>
              <a:ext uri="{FF2B5EF4-FFF2-40B4-BE49-F238E27FC236}">
                <a16:creationId xmlns:a16="http://schemas.microsoft.com/office/drawing/2014/main" id="{94B70FEB-D910-4E45-9B0F-62236578167D}"/>
              </a:ext>
            </a:extLst>
          </p:cNvPr>
          <p:cNvSpPr/>
          <p:nvPr/>
        </p:nvSpPr>
        <p:spPr>
          <a:xfrm>
            <a:off x="838200" y="1364230"/>
            <a:ext cx="10515601" cy="605666"/>
          </a:xfrm>
          <a:prstGeom prst="roundRect">
            <a:avLst/>
          </a:prstGeom>
          <a:solidFill>
            <a:srgbClr val="FFFFCC"/>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latin typeface="UD デジタル 教科書体 NK-R" panose="02020400000000000000" pitchFamily="18" charset="-128"/>
                <a:ea typeface="UD デジタル 教科書体 NK-R" panose="02020400000000000000" pitchFamily="18" charset="-128"/>
              </a:rPr>
              <a:t>〇生産活動の状況を確認したところ、生産活動の収益が利用者の賃金総額を下回っている事業所は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３，５１２事業所</a:t>
            </a:r>
            <a:r>
              <a:rPr kumimoji="1" lang="ja-JP" altLang="en-US" sz="1400" dirty="0">
                <a:latin typeface="UD デジタル 教科書体 NK-R" panose="02020400000000000000" pitchFamily="18" charset="-128"/>
                <a:ea typeface="UD デジタル 教科書体 NK-R" panose="02020400000000000000" pitchFamily="18" charset="-128"/>
              </a:rPr>
              <a:t>のうち</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１，９８４事業</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所（５６．５％）</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となっている。</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79C37C65-FEAF-43EB-AE8E-67255C8B12A8}"/>
              </a:ext>
            </a:extLst>
          </p:cNvPr>
          <p:cNvSpPr txBox="1"/>
          <p:nvPr/>
        </p:nvSpPr>
        <p:spPr>
          <a:xfrm>
            <a:off x="838200" y="1969896"/>
            <a:ext cx="10515601" cy="769441"/>
          </a:xfrm>
          <a:prstGeom prst="rect">
            <a:avLst/>
          </a:prstGeom>
          <a:noFill/>
          <a:ln>
            <a:noFill/>
          </a:ln>
        </p:spPr>
        <p:txBody>
          <a:bodyPr wrap="square" rtlCol="0">
            <a:spAutoFit/>
          </a:bodyPr>
          <a:lstStyle/>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就労継続支援Ａ型事業所については、「障害者の日常生活及び社会生活を総合的に支援するための法律に基づく指定障害福祉サービスの事業等の人員、設備及び運営に関する基準」（平成１８年厚生労働省令第１７１号）第１９２条第２項において、「</a:t>
            </a:r>
            <a:r>
              <a:rPr kumimoji="1" lang="ja-JP" altLang="en-US" sz="1100" b="1" u="sng" dirty="0">
                <a:latin typeface="UD デジタル 教科書体 NK-R" panose="02020400000000000000" pitchFamily="18" charset="-128"/>
                <a:ea typeface="UD デジタル 教科書体 NK-R" panose="02020400000000000000" pitchFamily="18" charset="-128"/>
              </a:rPr>
              <a:t>生産活動に係る事業の収入から生産活動に係る事業に必要な経費を控除した額に相当する金額が、利用者に支払う賃金の総額以上となるようにしなければならない</a:t>
            </a:r>
            <a:r>
              <a:rPr kumimoji="1" lang="ja-JP" altLang="en-US" sz="1100" dirty="0">
                <a:latin typeface="UD デジタル 教科書体 NK-R" panose="02020400000000000000" pitchFamily="18" charset="-128"/>
                <a:ea typeface="UD デジタル 教科書体 NK-R" panose="02020400000000000000" pitchFamily="18" charset="-128"/>
              </a:rPr>
              <a:t>」こととされている。指定権者である自治体は、事業所の状況把握を行い、事業所が上記規定を満たせていない場合、経営改善計画書を提出させることとしている。</a:t>
            </a:r>
          </a:p>
        </p:txBody>
      </p:sp>
      <p:graphicFrame>
        <p:nvGraphicFramePr>
          <p:cNvPr id="5" name="表 5">
            <a:extLst>
              <a:ext uri="{FF2B5EF4-FFF2-40B4-BE49-F238E27FC236}">
                <a16:creationId xmlns:a16="http://schemas.microsoft.com/office/drawing/2014/main" id="{76010A24-D987-491D-9885-BFFBC8EA4242}"/>
              </a:ext>
            </a:extLst>
          </p:cNvPr>
          <p:cNvGraphicFramePr>
            <a:graphicFrameLocks noGrp="1"/>
          </p:cNvGraphicFramePr>
          <p:nvPr/>
        </p:nvGraphicFramePr>
        <p:xfrm>
          <a:off x="866274" y="3153975"/>
          <a:ext cx="5338584" cy="2058351"/>
        </p:xfrm>
        <a:graphic>
          <a:graphicData uri="http://schemas.openxmlformats.org/drawingml/2006/table">
            <a:tbl>
              <a:tblPr firstRow="1" bandRow="1">
                <a:tableStyleId>{BC89EF96-8CEA-46FF-86C4-4CE0E7609802}</a:tableStyleId>
              </a:tblPr>
              <a:tblGrid>
                <a:gridCol w="1334646">
                  <a:extLst>
                    <a:ext uri="{9D8B030D-6E8A-4147-A177-3AD203B41FA5}">
                      <a16:colId xmlns:a16="http://schemas.microsoft.com/office/drawing/2014/main" val="1233080735"/>
                    </a:ext>
                  </a:extLst>
                </a:gridCol>
                <a:gridCol w="1334646">
                  <a:extLst>
                    <a:ext uri="{9D8B030D-6E8A-4147-A177-3AD203B41FA5}">
                      <a16:colId xmlns:a16="http://schemas.microsoft.com/office/drawing/2014/main" val="848389544"/>
                    </a:ext>
                  </a:extLst>
                </a:gridCol>
                <a:gridCol w="1334646">
                  <a:extLst>
                    <a:ext uri="{9D8B030D-6E8A-4147-A177-3AD203B41FA5}">
                      <a16:colId xmlns:a16="http://schemas.microsoft.com/office/drawing/2014/main" val="1473179100"/>
                    </a:ext>
                  </a:extLst>
                </a:gridCol>
                <a:gridCol w="1334646">
                  <a:extLst>
                    <a:ext uri="{9D8B030D-6E8A-4147-A177-3AD203B41FA5}">
                      <a16:colId xmlns:a16="http://schemas.microsoft.com/office/drawing/2014/main" val="994524734"/>
                    </a:ext>
                  </a:extLst>
                </a:gridCol>
              </a:tblGrid>
              <a:tr h="118794">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指定事業所数</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経営状況を把握した</a:t>
                      </a:r>
                      <a:endParaRPr kumimoji="1" lang="en-US" altLang="ja-JP" sz="900" b="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b="0" dirty="0">
                          <a:latin typeface="UD デジタル 教科書体 NK-R" panose="02020400000000000000" pitchFamily="18" charset="-128"/>
                          <a:ea typeface="UD デジタル 教科書体 NK-R" panose="02020400000000000000" pitchFamily="18" charset="-128"/>
                        </a:rPr>
                        <a:t>事業所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指定基準を満たせていない</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hMerge="1">
                  <a:txBody>
                    <a:bodyPr/>
                    <a:lstStyle/>
                    <a:p>
                      <a:pPr algn="ctr"/>
                      <a:endParaRPr kumimoji="1" lang="ja-JP" altLang="en-US" sz="140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704514"/>
                  </a:ext>
                </a:extLst>
              </a:tr>
              <a:tr h="442277">
                <a:tc>
                  <a:txBody>
                    <a:bodyPr/>
                    <a:lstStyle/>
                    <a:p>
                      <a:pPr algn="r"/>
                      <a:r>
                        <a:rPr kumimoji="1" lang="ja-JP" altLang="en-US" sz="1400" b="0" dirty="0">
                          <a:latin typeface="UD デジタル 教科書体 NK-R" panose="02020400000000000000" pitchFamily="18" charset="-128"/>
                          <a:ea typeface="UD デジタル 教科書体 NK-R" panose="02020400000000000000" pitchFamily="18" charset="-128"/>
                        </a:rPr>
                        <a:t>４，２２８</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400" b="0" dirty="0">
                          <a:latin typeface="UD デジタル 教科書体 NK-R" panose="02020400000000000000" pitchFamily="18" charset="-128"/>
                          <a:ea typeface="UD デジタル 教科書体 NK-R" panose="02020400000000000000" pitchFamily="18" charset="-128"/>
                        </a:rPr>
                        <a:t>３，５１２</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400" b="0" dirty="0">
                          <a:solidFill>
                            <a:srgbClr val="FF0000"/>
                          </a:solidFill>
                          <a:latin typeface="UD デジタル 教科書体 NK-R" panose="02020400000000000000" pitchFamily="18" charset="-128"/>
                          <a:ea typeface="UD デジタル 教科書体 NK-R" panose="02020400000000000000" pitchFamily="18" charset="-128"/>
                        </a:rPr>
                        <a:t>１，９８４</a:t>
                      </a:r>
                      <a:endPar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400" b="0" dirty="0">
                          <a:latin typeface="UD デジタル 教科書体 NK-R" panose="02020400000000000000" pitchFamily="18" charset="-128"/>
                          <a:ea typeface="UD デジタル 教科書体 NK-R" panose="02020400000000000000" pitchFamily="18" charset="-128"/>
                        </a:rPr>
                        <a:t>５６．５％</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8486353"/>
                  </a:ext>
                </a:extLst>
              </a:tr>
              <a:tr h="442277">
                <a:tc gridSpan="4">
                  <a:txBody>
                    <a:bodyPr/>
                    <a:lstStyle/>
                    <a:p>
                      <a:pPr algn="r"/>
                      <a:endParaRPr kumimoji="1" lang="ja-JP" altLang="en-US" sz="1400" b="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r"/>
                      <a:endParaRPr kumimoji="1" lang="ja-JP" altLang="en-US" sz="1400" b="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r"/>
                      <a:endPar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r"/>
                      <a:endParaRPr kumimoji="1" lang="ja-JP" altLang="en-US" sz="1400" b="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3583399"/>
                  </a:ext>
                </a:extLst>
              </a:tr>
              <a:tr h="217621">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指定事業所数</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経営状況を把握した</a:t>
                      </a:r>
                      <a:endParaRPr kumimoji="1" lang="en-US" altLang="ja-JP" sz="900" b="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b="0" dirty="0">
                          <a:latin typeface="UD デジタル 教科書体 NK-R" panose="02020400000000000000" pitchFamily="18" charset="-128"/>
                          <a:ea typeface="UD デジタル 教科書体 NK-R" panose="02020400000000000000" pitchFamily="18" charset="-128"/>
                        </a:rPr>
                        <a:t>事業所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algn="ctr"/>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rPr>
                        <a:t>指定基準を満たせていない</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hMerge="1">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7492808"/>
                  </a:ext>
                </a:extLst>
              </a:tr>
              <a:tr h="442277">
                <a:tc>
                  <a:txBody>
                    <a:bodyPr/>
                    <a:lstStyle/>
                    <a:p>
                      <a:pPr algn="r"/>
                      <a:r>
                        <a:rPr kumimoji="1" lang="ja-JP" altLang="en-US" sz="1400" b="0" dirty="0">
                          <a:latin typeface="UD デジタル 教科書体 NK-R" panose="02020400000000000000" pitchFamily="18" charset="-128"/>
                          <a:ea typeface="UD デジタル 教科書体 NK-R" panose="02020400000000000000" pitchFamily="18" charset="-128"/>
                        </a:rPr>
                        <a:t>３，９９７</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400" b="0" dirty="0">
                          <a:latin typeface="UD デジタル 教科書体 NK-R" panose="02020400000000000000" pitchFamily="18" charset="-128"/>
                          <a:ea typeface="UD デジタル 教科書体 NK-R" panose="02020400000000000000" pitchFamily="18" charset="-128"/>
                        </a:rPr>
                        <a:t>３，２４７</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400" b="0" dirty="0">
                          <a:solidFill>
                            <a:srgbClr val="FF0000"/>
                          </a:solidFill>
                          <a:latin typeface="UD デジタル 教科書体 NK-R" panose="02020400000000000000" pitchFamily="18" charset="-128"/>
                          <a:ea typeface="UD デジタル 教科書体 NK-R" panose="02020400000000000000" pitchFamily="18" charset="-128"/>
                        </a:rPr>
                        <a:t>１，８９３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400" b="0" dirty="0">
                          <a:latin typeface="UD デジタル 教科書体 NK-R" panose="02020400000000000000" pitchFamily="18" charset="-128"/>
                          <a:ea typeface="UD デジタル 教科書体 NK-R" panose="02020400000000000000" pitchFamily="18" charset="-128"/>
                        </a:rPr>
                        <a:t>５８．３％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113787"/>
                  </a:ext>
                </a:extLst>
              </a:tr>
            </a:tbl>
          </a:graphicData>
        </a:graphic>
      </p:graphicFrame>
      <p:sp>
        <p:nvSpPr>
          <p:cNvPr id="6" name="テキスト ボックス 5">
            <a:extLst>
              <a:ext uri="{FF2B5EF4-FFF2-40B4-BE49-F238E27FC236}">
                <a16:creationId xmlns:a16="http://schemas.microsoft.com/office/drawing/2014/main" id="{CF23DFC3-A95A-450E-BAAA-447B197A82B1}"/>
              </a:ext>
            </a:extLst>
          </p:cNvPr>
          <p:cNvSpPr txBox="1"/>
          <p:nvPr/>
        </p:nvSpPr>
        <p:spPr>
          <a:xfrm>
            <a:off x="4394870" y="2922576"/>
            <a:ext cx="1933074" cy="276999"/>
          </a:xfrm>
          <a:prstGeom prst="rect">
            <a:avLst/>
          </a:prstGeom>
          <a:noFill/>
          <a:ln>
            <a:noFill/>
          </a:ln>
        </p:spPr>
        <p:txBody>
          <a:bodyPr wrap="square" rtlCol="0" anchor="ctr">
            <a:spAutoFit/>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令和４年３月３１日時点</a:t>
            </a:r>
            <a:r>
              <a:rPr kumimoji="1" lang="en-US" altLang="ja-JP" sz="1200" dirty="0">
                <a:latin typeface="UD デジタル 教科書体 NK-R" panose="02020400000000000000" pitchFamily="18" charset="-128"/>
                <a:ea typeface="UD デジタル 教科書体 NK-R" panose="02020400000000000000" pitchFamily="18" charset="-128"/>
              </a:rPr>
              <a:t>】</a:t>
            </a:r>
            <a:endParaRPr kumimoji="1" lang="ja-JP" altLang="en-US" sz="1200" dirty="0" err="1">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a:extLst>
              <a:ext uri="{FF2B5EF4-FFF2-40B4-BE49-F238E27FC236}">
                <a16:creationId xmlns:a16="http://schemas.microsoft.com/office/drawing/2014/main" id="{26C1D5F5-AB5C-4670-B019-30BD6369022B}"/>
              </a:ext>
            </a:extLst>
          </p:cNvPr>
          <p:cNvSpPr txBox="1"/>
          <p:nvPr/>
        </p:nvSpPr>
        <p:spPr>
          <a:xfrm>
            <a:off x="4448615" y="4101258"/>
            <a:ext cx="1874450" cy="276999"/>
          </a:xfrm>
          <a:prstGeom prst="rect">
            <a:avLst/>
          </a:prstGeom>
          <a:noFill/>
          <a:ln>
            <a:noFill/>
          </a:ln>
        </p:spPr>
        <p:txBody>
          <a:bodyPr wrap="square" rtlCol="0" anchor="ctr">
            <a:spAutoFit/>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令和３年３月３１日時点</a:t>
            </a:r>
            <a:r>
              <a:rPr kumimoji="1" lang="en-US" altLang="ja-JP" sz="1200" dirty="0">
                <a:latin typeface="UD デジタル 教科書体 NK-R" panose="02020400000000000000" pitchFamily="18" charset="-128"/>
                <a:ea typeface="UD デジタル 教科書体 NK-R" panose="02020400000000000000" pitchFamily="18" charset="-128"/>
              </a:rPr>
              <a:t>】</a:t>
            </a:r>
            <a:endParaRPr kumimoji="1" lang="ja-JP" altLang="en-US" sz="1200" dirty="0" err="1">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617422D3-344B-4923-ABA6-D3F1F29972CF}"/>
              </a:ext>
            </a:extLst>
          </p:cNvPr>
          <p:cNvSpPr txBox="1"/>
          <p:nvPr/>
        </p:nvSpPr>
        <p:spPr>
          <a:xfrm>
            <a:off x="838200" y="5493770"/>
            <a:ext cx="5338584" cy="430887"/>
          </a:xfrm>
          <a:prstGeom prst="rect">
            <a:avLst/>
          </a:prstGeom>
          <a:noFill/>
          <a:ln>
            <a:noFill/>
          </a:ln>
        </p:spPr>
        <p:txBody>
          <a:bodyPr wrap="square" rtlCol="0" anchor="ctr">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１）指定基準を満たしていない事業所１，９８４のうち、経営改善計画書を提出している事業所は１，７７７事業所（提出率８９．６％）</a:t>
            </a:r>
          </a:p>
        </p:txBody>
      </p:sp>
      <p:sp>
        <p:nvSpPr>
          <p:cNvPr id="3" name="テキスト ボックス 2">
            <a:extLst>
              <a:ext uri="{FF2B5EF4-FFF2-40B4-BE49-F238E27FC236}">
                <a16:creationId xmlns:a16="http://schemas.microsoft.com/office/drawing/2014/main" id="{4DEC5499-FC2E-6482-8E5D-CA65D17C485B}"/>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スライド№１２</a:t>
            </a:r>
          </a:p>
        </p:txBody>
      </p:sp>
      <p:sp>
        <p:nvSpPr>
          <p:cNvPr id="9" name="正方形/長方形 8">
            <a:extLst>
              <a:ext uri="{FF2B5EF4-FFF2-40B4-BE49-F238E27FC236}">
                <a16:creationId xmlns:a16="http://schemas.microsoft.com/office/drawing/2014/main" id="{6173E3C5-946D-5E0E-32F6-5EF317FB319C}"/>
              </a:ext>
            </a:extLst>
          </p:cNvPr>
          <p:cNvSpPr/>
          <p:nvPr/>
        </p:nvSpPr>
        <p:spPr>
          <a:xfrm>
            <a:off x="7474431" y="3199575"/>
            <a:ext cx="3894364" cy="686332"/>
          </a:xfrm>
          <a:prstGeom prst="rec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kumimoji="1" lang="ja-JP" altLang="en-US" sz="1400" u="sng" dirty="0">
                <a:solidFill>
                  <a:srgbClr val="FF0000"/>
                </a:solidFill>
                <a:latin typeface="UD デジタル 教科書体 NK-R" panose="02020400000000000000" pitchFamily="18" charset="-128"/>
                <a:ea typeface="UD デジタル 教科書体 NK-R" panose="02020400000000000000" pitchFamily="18" charset="-128"/>
              </a:rPr>
              <a:t>課題</a:t>
            </a:r>
            <a:endParaRPr kumimoji="1" lang="en-US" altLang="ja-JP" sz="1400" u="sng"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latin typeface="UD デジタル 教科書体 NK-R" panose="02020400000000000000" pitchFamily="18" charset="-128"/>
                <a:ea typeface="UD デジタル 教科書体 NK-R" panose="02020400000000000000" pitchFamily="18" charset="-128"/>
              </a:rPr>
              <a:t>可能な者には一般就労への移行を促すことが必要</a:t>
            </a:r>
          </a:p>
        </p:txBody>
      </p:sp>
      <p:sp>
        <p:nvSpPr>
          <p:cNvPr id="10" name="正方形/長方形 9">
            <a:extLst>
              <a:ext uri="{FF2B5EF4-FFF2-40B4-BE49-F238E27FC236}">
                <a16:creationId xmlns:a16="http://schemas.microsoft.com/office/drawing/2014/main" id="{2A2240DC-E8BF-A9D2-B6EC-F78989E140CC}"/>
              </a:ext>
            </a:extLst>
          </p:cNvPr>
          <p:cNvSpPr/>
          <p:nvPr/>
        </p:nvSpPr>
        <p:spPr>
          <a:xfrm>
            <a:off x="7486650" y="3959679"/>
            <a:ext cx="1934936" cy="1216478"/>
          </a:xfrm>
          <a:prstGeom prst="rec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highlight>
                  <a:srgbClr val="FFFF00"/>
                </a:highlight>
                <a:latin typeface="UD デジタル 教科書体 NK-R" panose="02020400000000000000" pitchFamily="18" charset="-128"/>
                <a:ea typeface="UD デジタル 教科書体 NK-R" panose="02020400000000000000" pitchFamily="18" charset="-128"/>
              </a:rPr>
              <a:t>本来の姿</a:t>
            </a:r>
          </a:p>
        </p:txBody>
      </p:sp>
      <p:sp>
        <p:nvSpPr>
          <p:cNvPr id="11" name="正方形/長方形 10">
            <a:extLst>
              <a:ext uri="{FF2B5EF4-FFF2-40B4-BE49-F238E27FC236}">
                <a16:creationId xmlns:a16="http://schemas.microsoft.com/office/drawing/2014/main" id="{C588FC16-8586-BF31-D2BC-5EBDF4272133}"/>
              </a:ext>
            </a:extLst>
          </p:cNvPr>
          <p:cNvSpPr/>
          <p:nvPr/>
        </p:nvSpPr>
        <p:spPr>
          <a:xfrm>
            <a:off x="9433859" y="3959679"/>
            <a:ext cx="1934936" cy="1216478"/>
          </a:xfrm>
          <a:prstGeom prst="rec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kumimoji="1" lang="ja-JP" altLang="en-US" sz="1400" u="sng" dirty="0">
                <a:solidFill>
                  <a:srgbClr val="FF0000"/>
                </a:solidFill>
                <a:latin typeface="UD デジタル 教科書体 NK-R" panose="02020400000000000000" pitchFamily="18" charset="-128"/>
                <a:ea typeface="UD デジタル 教科書体 NK-R" panose="02020400000000000000" pitchFamily="18" charset="-128"/>
              </a:rPr>
              <a:t>課題</a:t>
            </a:r>
            <a:endParaRPr kumimoji="1" lang="en-US" altLang="ja-JP" sz="1400" u="sng"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latin typeface="UD デジタル 教科書体 NK-R" panose="02020400000000000000" pitchFamily="18" charset="-128"/>
                <a:ea typeface="UD デジタル 教科書体 NK-R" panose="02020400000000000000" pitchFamily="18" charset="-128"/>
              </a:rPr>
              <a:t>事業所の運営・経営状況の改善を促すことが必要</a:t>
            </a:r>
          </a:p>
        </p:txBody>
      </p:sp>
      <p:sp>
        <p:nvSpPr>
          <p:cNvPr id="12" name="正方形/長方形 11">
            <a:extLst>
              <a:ext uri="{FF2B5EF4-FFF2-40B4-BE49-F238E27FC236}">
                <a16:creationId xmlns:a16="http://schemas.microsoft.com/office/drawing/2014/main" id="{952C41EC-E143-0A05-4EE9-681665B61C28}"/>
              </a:ext>
            </a:extLst>
          </p:cNvPr>
          <p:cNvSpPr/>
          <p:nvPr/>
        </p:nvSpPr>
        <p:spPr>
          <a:xfrm>
            <a:off x="7428203" y="5249929"/>
            <a:ext cx="2051829" cy="553998"/>
          </a:xfrm>
          <a:prstGeom prst="rect">
            <a:avLst/>
          </a:prstGeom>
          <a:noFill/>
        </p:spPr>
        <p:txBody>
          <a:bodyPr wrap="square" lIns="91440" tIns="45720" rIns="91440" bIns="45720">
            <a:spAutoFit/>
          </a:bodyPr>
          <a:lstStyle/>
          <a:p>
            <a:r>
              <a:rPr lang="ja-JP" altLang="en-US" sz="1000" dirty="0">
                <a:ln w="0"/>
                <a:latin typeface="UD デジタル 教科書体 NK-R" panose="02020400000000000000" pitchFamily="18" charset="-128"/>
                <a:ea typeface="UD デジタル 教科書体 NK-R" panose="02020400000000000000" pitchFamily="18" charset="-128"/>
              </a:rPr>
              <a:t>報酬に応じた適切な支援を行っている事業所（＝最低賃金の支払いに報酬を充てていない事業所）</a:t>
            </a:r>
            <a:endParaRPr lang="ja-JP" altLang="en-US" sz="1000" b="0" cap="none" spc="0" dirty="0">
              <a:ln w="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3" name="正方形/長方形 12">
            <a:extLst>
              <a:ext uri="{FF2B5EF4-FFF2-40B4-BE49-F238E27FC236}">
                <a16:creationId xmlns:a16="http://schemas.microsoft.com/office/drawing/2014/main" id="{835C88A1-C64B-3967-951B-991B012F5D89}"/>
              </a:ext>
            </a:extLst>
          </p:cNvPr>
          <p:cNvSpPr/>
          <p:nvPr/>
        </p:nvSpPr>
        <p:spPr>
          <a:xfrm>
            <a:off x="9433859" y="5249929"/>
            <a:ext cx="2051829" cy="553998"/>
          </a:xfrm>
          <a:prstGeom prst="rect">
            <a:avLst/>
          </a:prstGeom>
          <a:noFill/>
        </p:spPr>
        <p:txBody>
          <a:bodyPr wrap="square" lIns="91440" tIns="45720" rIns="91440" bIns="45720">
            <a:spAutoFit/>
          </a:bodyPr>
          <a:lstStyle/>
          <a:p>
            <a:r>
              <a:rPr lang="ja-JP" altLang="en-US" sz="1000" dirty="0">
                <a:ln w="0"/>
                <a:latin typeface="UD デジタル 教科書体 NK-R" panose="02020400000000000000" pitchFamily="18" charset="-128"/>
                <a:ea typeface="UD デジタル 教科書体 NK-R" panose="02020400000000000000" pitchFamily="18" charset="-128"/>
              </a:rPr>
              <a:t>報酬に応じた適切な支援を行っていない事業所（＝最低賃金の支払いに報酬を充てている事業所）</a:t>
            </a:r>
            <a:endParaRPr lang="ja-JP" altLang="en-US" sz="1000" b="0" cap="none" spc="0" dirty="0">
              <a:ln w="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0CA70646-826C-AD25-E13D-103EA63ECD22}"/>
              </a:ext>
            </a:extLst>
          </p:cNvPr>
          <p:cNvSpPr/>
          <p:nvPr/>
        </p:nvSpPr>
        <p:spPr>
          <a:xfrm>
            <a:off x="6351140" y="4280972"/>
            <a:ext cx="1269519" cy="600164"/>
          </a:xfrm>
          <a:prstGeom prst="rect">
            <a:avLst/>
          </a:prstGeom>
          <a:noFill/>
        </p:spPr>
        <p:txBody>
          <a:bodyPr wrap="square" lIns="91440" tIns="45720" rIns="91440" bIns="45720">
            <a:spAutoFit/>
          </a:bodyPr>
          <a:lstStyle/>
          <a:p>
            <a:r>
              <a:rPr lang="ja-JP" altLang="en-US" sz="1100" dirty="0">
                <a:ln w="0"/>
                <a:highlight>
                  <a:srgbClr val="00FFFF"/>
                </a:highlight>
                <a:latin typeface="UD デジタル 教科書体 NK-R" panose="02020400000000000000" pitchFamily="18" charset="-128"/>
                <a:ea typeface="UD デジタル 教科書体 NK-R" panose="02020400000000000000" pitchFamily="18" charset="-128"/>
              </a:rPr>
              <a:t>通常の事業所に雇用されることが困難な障害者</a:t>
            </a:r>
            <a:endParaRPr lang="ja-JP" altLang="en-US" sz="1100" b="0" cap="none" spc="0" dirty="0">
              <a:ln w="0"/>
              <a:solidFill>
                <a:schemeClr val="tx1"/>
              </a:solidFill>
              <a:highlight>
                <a:srgbClr val="00FFFF"/>
              </a:highlight>
              <a:latin typeface="UD デジタル 教科書体 NK-R" panose="02020400000000000000" pitchFamily="18" charset="-128"/>
              <a:ea typeface="UD デジタル 教科書体 NK-R" panose="02020400000000000000" pitchFamily="18" charset="-128"/>
            </a:endParaRPr>
          </a:p>
        </p:txBody>
      </p:sp>
      <p:sp>
        <p:nvSpPr>
          <p:cNvPr id="15" name="正方形/長方形 14">
            <a:extLst>
              <a:ext uri="{FF2B5EF4-FFF2-40B4-BE49-F238E27FC236}">
                <a16:creationId xmlns:a16="http://schemas.microsoft.com/office/drawing/2014/main" id="{D35696F3-78B5-13A4-A5B8-851EEE5AE4FE}"/>
              </a:ext>
            </a:extLst>
          </p:cNvPr>
          <p:cNvSpPr/>
          <p:nvPr/>
        </p:nvSpPr>
        <p:spPr>
          <a:xfrm>
            <a:off x="6351139" y="3242659"/>
            <a:ext cx="1269519" cy="600164"/>
          </a:xfrm>
          <a:prstGeom prst="rect">
            <a:avLst/>
          </a:prstGeom>
          <a:noFill/>
        </p:spPr>
        <p:txBody>
          <a:bodyPr wrap="square" lIns="91440" tIns="45720" rIns="91440" bIns="45720">
            <a:spAutoFit/>
          </a:bodyPr>
          <a:lstStyle/>
          <a:p>
            <a:r>
              <a:rPr lang="ja-JP" altLang="en-US" sz="1100" dirty="0">
                <a:ln w="0"/>
                <a:highlight>
                  <a:srgbClr val="00FFFF"/>
                </a:highlight>
                <a:latin typeface="UD デジタル 教科書体 NK-R" panose="02020400000000000000" pitchFamily="18" charset="-128"/>
                <a:ea typeface="UD デジタル 教科書体 NK-R" panose="02020400000000000000" pitchFamily="18" charset="-128"/>
              </a:rPr>
              <a:t>通常の事業所に雇用されることが可能な障害者</a:t>
            </a:r>
            <a:endParaRPr lang="ja-JP" altLang="en-US" sz="1100" b="0" cap="none" spc="0" dirty="0">
              <a:ln w="0"/>
              <a:solidFill>
                <a:schemeClr val="tx1"/>
              </a:solidFill>
              <a:highlight>
                <a:srgbClr val="00FFFF"/>
              </a:highlight>
              <a:latin typeface="UD デジタル 教科書体 NK-R" panose="02020400000000000000" pitchFamily="18" charset="-128"/>
              <a:ea typeface="UD デジタル 教科書体 NK-R" panose="02020400000000000000" pitchFamily="18" charset="-128"/>
            </a:endParaRPr>
          </a:p>
        </p:txBody>
      </p:sp>
      <p:sp>
        <p:nvSpPr>
          <p:cNvPr id="16" name="矢印: 右 15">
            <a:extLst>
              <a:ext uri="{FF2B5EF4-FFF2-40B4-BE49-F238E27FC236}">
                <a16:creationId xmlns:a16="http://schemas.microsoft.com/office/drawing/2014/main" id="{C2832A00-DC0B-4E50-C7DC-5DECEE47FCA0}"/>
              </a:ext>
            </a:extLst>
          </p:cNvPr>
          <p:cNvSpPr/>
          <p:nvPr/>
        </p:nvSpPr>
        <p:spPr>
          <a:xfrm>
            <a:off x="9409366" y="4799641"/>
            <a:ext cx="1396093" cy="26942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498D3D8-3FC3-D6F0-3966-281183BDF74F}"/>
              </a:ext>
            </a:extLst>
          </p:cNvPr>
          <p:cNvSpPr txBox="1"/>
          <p:nvPr/>
        </p:nvSpPr>
        <p:spPr>
          <a:xfrm>
            <a:off x="838200" y="5898565"/>
            <a:ext cx="5338584" cy="430887"/>
          </a:xfrm>
          <a:prstGeom prst="rect">
            <a:avLst/>
          </a:prstGeom>
          <a:noFill/>
          <a:ln>
            <a:noFill/>
          </a:ln>
        </p:spPr>
        <p:txBody>
          <a:bodyPr wrap="square" rtlCol="0" anchor="ctr">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２）指定基準を満たしていない事業所１，９８４のうち、令和３年３月３１日時点も指定基準を満たしていない事業所は１，３５７事業所</a:t>
            </a:r>
          </a:p>
        </p:txBody>
      </p:sp>
    </p:spTree>
    <p:extLst>
      <p:ext uri="{BB962C8B-B14F-4D97-AF65-F5344CB8AC3E}">
        <p14:creationId xmlns:p14="http://schemas.microsoft.com/office/powerpoint/2010/main" val="2184816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F42AE-EF04-48F9-9579-65ECAE1195E6}"/>
              </a:ext>
            </a:extLst>
          </p:cNvPr>
          <p:cNvSpPr>
            <a:spLocks noGrp="1"/>
          </p:cNvSpPr>
          <p:nvPr>
            <p:ph type="title"/>
          </p:nvPr>
        </p:nvSpPr>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就労継続支援</a:t>
            </a:r>
            <a:r>
              <a:rPr kumimoji="1" lang="en-US" altLang="ja-JP" sz="2400" b="0" u="none" dirty="0"/>
              <a:t>B</a:t>
            </a:r>
            <a:r>
              <a:rPr kumimoji="1" lang="ja-JP" altLang="en-US" sz="2400" b="0" u="none" dirty="0"/>
              <a:t>型事業について</a:t>
            </a:r>
            <a:endParaRPr kumimoji="1" lang="ja-JP" altLang="en-US" sz="3600" b="0" u="none" dirty="0"/>
          </a:p>
        </p:txBody>
      </p:sp>
      <p:sp>
        <p:nvSpPr>
          <p:cNvPr id="22" name="四角形: 角を丸くする 21"/>
          <p:cNvSpPr/>
          <p:nvPr/>
        </p:nvSpPr>
        <p:spPr>
          <a:xfrm>
            <a:off x="838199" y="1339232"/>
            <a:ext cx="10515598" cy="1078406"/>
          </a:xfrm>
          <a:prstGeom prst="round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＜対象者＞就労移行支援事業等を利用したが一般企業等の雇用に結びつかない者や、一定年齢に達している者などであって、就労の機会</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　　　　　　　　　等を通じ、生産活動にかかる知識及び能力の向上や維持が期待される障害者</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①</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企業等や就労継続支援事業（Ａ型）での就労経験がある者であって、年齢や体力の面で雇用されることが困難となった者</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②５０歳に達している者または</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rPr>
              <a:t>障害基礎年金</a:t>
            </a:r>
            <a:r>
              <a:rPr lang="en-US" altLang="zh-TW" sz="1200" dirty="0">
                <a:solidFill>
                  <a:srgbClr val="000000"/>
                </a:solidFill>
                <a:latin typeface="UD デジタル 教科書体 NK-R" panose="02020400000000000000" pitchFamily="18" charset="-128"/>
                <a:ea typeface="UD デジタル 教科書体 NK-R" panose="02020400000000000000" pitchFamily="18" charset="-128"/>
              </a:rPr>
              <a:t>1</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rPr>
              <a:t>級受給者</a:t>
            </a:r>
            <a:endParaRPr lang="en-US" altLang="zh-TW" sz="1200" dirty="0">
              <a:solidFill>
                <a:srgbClr val="000000"/>
              </a:solidFill>
              <a:latin typeface="UD デジタル 教科書体 NK-R" panose="02020400000000000000" pitchFamily="18" charset="-128"/>
              <a:ea typeface="UD デジタル 教科書体 NK-R" panose="02020400000000000000" pitchFamily="18" charset="-128"/>
            </a:endParaRPr>
          </a:p>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③①及び②に該当しない者であって、就労移行支援事業者によるアセスメントにより、就労面に係る課題等の把握が行われている者</a:t>
            </a:r>
          </a:p>
        </p:txBody>
      </p:sp>
      <p:sp>
        <p:nvSpPr>
          <p:cNvPr id="19463" name="Rectangle 4"/>
          <p:cNvSpPr>
            <a:spLocks noChangeArrowheads="1"/>
          </p:cNvSpPr>
          <p:nvPr/>
        </p:nvSpPr>
        <p:spPr bwMode="auto">
          <a:xfrm>
            <a:off x="834507" y="2460613"/>
            <a:ext cx="8098449" cy="1174628"/>
          </a:xfrm>
          <a:prstGeom prst="rect">
            <a:avLst/>
          </a:prstGeom>
          <a:solidFill>
            <a:srgbClr val="CCFFFF">
              <a:alpha val="49803"/>
            </a:srgbClr>
          </a:solidFill>
          <a:ln w="3175" algn="ctr">
            <a:solidFill>
              <a:schemeClr val="tx1"/>
            </a:solidFill>
            <a:miter lim="800000"/>
            <a:headEnd/>
            <a:tailEnd/>
          </a:ln>
        </p:spPr>
        <p:txBody>
          <a:bodyPr anchor="t"/>
          <a:lstStyle/>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＜サービス内容＞</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■通所により、就労や生産活動の機会を提供（雇用契約は結ばない）するとともに、一般就労に必要な知識、能力が高まった</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者は、一般就労等への移行に向けて支援</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■平均工賃が工賃控除程度の水準（月額</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3,000</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円程度）を上回ることを事業者指定の要件とする</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■事業者は、平均工賃の目標水準を設定し、実績と併せて都道府県知事へ報告、公表</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■利用期間の制限なし</a:t>
            </a:r>
          </a:p>
        </p:txBody>
      </p:sp>
      <p:sp>
        <p:nvSpPr>
          <p:cNvPr id="21" name="角丸四角形 20"/>
          <p:cNvSpPr/>
          <p:nvPr/>
        </p:nvSpPr>
        <p:spPr>
          <a:xfrm>
            <a:off x="834507" y="4011412"/>
            <a:ext cx="2388560" cy="246678"/>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基本報酬の体系（いずれかを選択</a:t>
            </a:r>
            <a:endParaRPr lang="en-US" altLang="ja-JP" sz="1200" dirty="0">
              <a:solidFill>
                <a:srgbClr val="FFFFFF"/>
              </a:solidFill>
              <a:latin typeface="UD デジタル 教科書体 NK-R" panose="02020400000000000000" pitchFamily="18" charset="-128"/>
              <a:ea typeface="UD デジタル 教科書体 NK-R" panose="02020400000000000000" pitchFamily="18" charset="-128"/>
            </a:endParaRPr>
          </a:p>
        </p:txBody>
      </p:sp>
      <p:sp>
        <p:nvSpPr>
          <p:cNvPr id="23" name="角丸四角形 22"/>
          <p:cNvSpPr/>
          <p:nvPr/>
        </p:nvSpPr>
        <p:spPr>
          <a:xfrm>
            <a:off x="6512116" y="4011412"/>
            <a:ext cx="2388560" cy="242127"/>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（１）及び（２）共通の主な加算</a:t>
            </a:r>
          </a:p>
        </p:txBody>
      </p:sp>
      <p:sp>
        <p:nvSpPr>
          <p:cNvPr id="26" name="Text Box 2"/>
          <p:cNvSpPr txBox="1">
            <a:spLocks noChangeArrowheads="1"/>
          </p:cNvSpPr>
          <p:nvPr/>
        </p:nvSpPr>
        <p:spPr bwMode="auto">
          <a:xfrm>
            <a:off x="834507" y="3638337"/>
            <a:ext cx="5273052" cy="338554"/>
          </a:xfrm>
          <a:prstGeom prst="rect">
            <a:avLst/>
          </a:prstGeom>
          <a:noFill/>
          <a:ln w="9525">
            <a:noFill/>
            <a:miter lim="800000"/>
            <a:headEnd/>
            <a:tailEnd/>
          </a:ln>
        </p:spPr>
        <p:txBody>
          <a:bodyPr wrap="square">
            <a:spAutoFit/>
          </a:bodyPr>
          <a:lstStyle/>
          <a:p>
            <a:pPr>
              <a:spcBef>
                <a:spcPct val="50000"/>
              </a:spcBef>
            </a:pP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 報酬単価（令和３年報酬改定以降、</a:t>
            </a:r>
            <a:r>
              <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類型の報酬体系</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8" name="Rectangle 4"/>
          <p:cNvSpPr>
            <a:spLocks noChangeArrowheads="1"/>
          </p:cNvSpPr>
          <p:nvPr/>
        </p:nvSpPr>
        <p:spPr bwMode="auto">
          <a:xfrm>
            <a:off x="8978461" y="2460876"/>
            <a:ext cx="2375338" cy="1165942"/>
          </a:xfrm>
          <a:prstGeom prst="rect">
            <a:avLst/>
          </a:prstGeom>
          <a:solidFill>
            <a:srgbClr val="CCFFFF">
              <a:alpha val="49803"/>
            </a:srgbClr>
          </a:solidFill>
          <a:ln w="3175" algn="ctr">
            <a:solidFill>
              <a:schemeClr val="tx1"/>
            </a:solidFill>
            <a:miter lim="800000"/>
            <a:headEnd/>
            <a:tailEnd/>
          </a:ln>
        </p:spPr>
        <p:txBody>
          <a:bodyPr anchor="t"/>
          <a:lstStyle/>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＜主な人員配置＞</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サービス管理責任者</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endParaRPr lang="ja-JP" altLang="en-US"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職業指導員</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生活支援員</a:t>
            </a:r>
          </a:p>
        </p:txBody>
      </p:sp>
      <p:sp>
        <p:nvSpPr>
          <p:cNvPr id="29" name="右中かっこ 28"/>
          <p:cNvSpPr/>
          <p:nvPr/>
        </p:nvSpPr>
        <p:spPr>
          <a:xfrm>
            <a:off x="10083963" y="2792339"/>
            <a:ext cx="164335"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30" name="正方形/長方形 29"/>
          <p:cNvSpPr/>
          <p:nvPr/>
        </p:nvSpPr>
        <p:spPr>
          <a:xfrm>
            <a:off x="10154195" y="2819032"/>
            <a:ext cx="1161166" cy="251566"/>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b="1" dirty="0">
                <a:solidFill>
                  <a:srgbClr val="000000"/>
                </a:solidFill>
                <a:latin typeface="UD デジタル 教科書体 NK-R" panose="02020400000000000000" pitchFamily="18" charset="-128"/>
                <a:ea typeface="UD デジタル 教科書体 NK-R" panose="02020400000000000000" pitchFamily="18" charset="-128"/>
              </a:rPr>
              <a:t>１０：１以上</a:t>
            </a:r>
          </a:p>
        </p:txBody>
      </p:sp>
      <p:sp>
        <p:nvSpPr>
          <p:cNvPr id="34" name="Text Box 2"/>
          <p:cNvSpPr txBox="1">
            <a:spLocks noChangeArrowheads="1"/>
          </p:cNvSpPr>
          <p:nvPr/>
        </p:nvSpPr>
        <p:spPr bwMode="auto">
          <a:xfrm>
            <a:off x="6382848" y="6241203"/>
            <a:ext cx="5414351" cy="276999"/>
          </a:xfrm>
          <a:prstGeom prst="rect">
            <a:avLst/>
          </a:prstGeom>
          <a:noFill/>
          <a:ln w="9525">
            <a:noFill/>
            <a:miter lim="800000"/>
            <a:headEnd/>
            <a:tailEnd/>
          </a:ln>
        </p:spPr>
        <p:txBody>
          <a:bodyPr wrap="square">
            <a:spAutoFit/>
          </a:bodyPr>
          <a:lstStyle/>
          <a:p>
            <a:pPr>
              <a:spcBef>
                <a:spcPct val="50000"/>
              </a:spcBef>
            </a:pP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 事業所数 </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３</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８２８所、 ○ 利用者数　</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８</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４０９名（</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国保連</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令和</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年</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1</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月実績</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1083905188"/>
              </p:ext>
            </p:extLst>
          </p:nvPr>
        </p:nvGraphicFramePr>
        <p:xfrm>
          <a:off x="834507" y="4509275"/>
          <a:ext cx="2932528" cy="1807704"/>
        </p:xfrm>
        <a:graphic>
          <a:graphicData uri="http://schemas.openxmlformats.org/drawingml/2006/table">
            <a:tbl>
              <a:tblPr firstRow="1" bandRow="1">
                <a:tableStyleId>{5940675A-B579-460E-94D1-54222C63F5DA}</a:tableStyleId>
              </a:tblPr>
              <a:tblGrid>
                <a:gridCol w="1859102">
                  <a:extLst>
                    <a:ext uri="{9D8B030D-6E8A-4147-A177-3AD203B41FA5}">
                      <a16:colId xmlns:a16="http://schemas.microsoft.com/office/drawing/2014/main" val="20001"/>
                    </a:ext>
                  </a:extLst>
                </a:gridCol>
                <a:gridCol w="1073426">
                  <a:extLst>
                    <a:ext uri="{9D8B030D-6E8A-4147-A177-3AD203B41FA5}">
                      <a16:colId xmlns:a16="http://schemas.microsoft.com/office/drawing/2014/main" val="20002"/>
                    </a:ext>
                  </a:extLst>
                </a:gridCol>
              </a:tblGrid>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平均工賃月額</a:t>
                      </a:r>
                    </a:p>
                  </a:txBody>
                  <a:tcPr marL="36000" marR="36000" marT="0" marB="0" anchor="ctr">
                    <a:solidFill>
                      <a:srgbClr val="FFFF99"/>
                    </a:solid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36000" marR="36000" marT="0" marB="0" anchor="ctr">
                    <a:solidFill>
                      <a:srgbClr val="FFFF99"/>
                    </a:solidFill>
                  </a:tcPr>
                </a:tc>
                <a:extLst>
                  <a:ext uri="{0D108BD9-81ED-4DB2-BD59-A6C34878D82A}">
                    <a16:rowId xmlns:a16="http://schemas.microsoft.com/office/drawing/2014/main" val="10001"/>
                  </a:ext>
                </a:extLst>
              </a:tr>
              <a:tr h="200856">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4.5</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万円以上</a:t>
                      </a:r>
                    </a:p>
                  </a:txBody>
                  <a:tcPr marL="36000" marR="36000" marT="0" marB="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７０２単位／日</a:t>
                      </a:r>
                    </a:p>
                  </a:txBody>
                  <a:tcPr marL="36000" marR="36000" marT="0" marB="0" anchor="ctr"/>
                </a:tc>
                <a:extLst>
                  <a:ext uri="{0D108BD9-81ED-4DB2-BD59-A6C34878D82A}">
                    <a16:rowId xmlns:a16="http://schemas.microsoft.com/office/drawing/2014/main" val="10002"/>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３．５万円以上</a:t>
                      </a: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4.5</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万円未満</a:t>
                      </a:r>
                    </a:p>
                  </a:txBody>
                  <a:tcPr marL="36000" marR="36000" marT="0" marB="0" anchor="ct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７２単位／日</a:t>
                      </a:r>
                    </a:p>
                  </a:txBody>
                  <a:tcPr marL="36000" marR="36000" marT="0" marB="0" anchor="ctr"/>
                </a:tc>
                <a:extLst>
                  <a:ext uri="{0D108BD9-81ED-4DB2-BD59-A6C34878D82A}">
                    <a16:rowId xmlns:a16="http://schemas.microsoft.com/office/drawing/2014/main" val="10003"/>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３万円以上３．５万円未満</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５７単位／日</a:t>
                      </a:r>
                    </a:p>
                  </a:txBody>
                  <a:tcPr marL="36000" marR="36000" marT="0" marB="0" anchor="ctr"/>
                </a:tc>
                <a:extLst>
                  <a:ext uri="{0D108BD9-81ED-4DB2-BD59-A6C34878D82A}">
                    <a16:rowId xmlns:a16="http://schemas.microsoft.com/office/drawing/2014/main" val="10004"/>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２．５万円以上３万円未満</a:t>
                      </a: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６４３単位／日</a:t>
                      </a:r>
                    </a:p>
                  </a:txBody>
                  <a:tcPr marL="36000" marR="36000" marT="0" marB="0" anchor="ctr">
                    <a:noFill/>
                  </a:tcPr>
                </a:tc>
                <a:extLst>
                  <a:ext uri="{0D108BD9-81ED-4DB2-BD59-A6C34878D82A}">
                    <a16:rowId xmlns:a16="http://schemas.microsoft.com/office/drawing/2014/main" val="10005"/>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２万円以上２．５万円未満</a:t>
                      </a:r>
                    </a:p>
                  </a:txBody>
                  <a:tcPr marL="36000" marR="36000" marT="0" marB="0" anchor="ctr">
                    <a:lnT w="12700" cap="flat" cmpd="sng" algn="ctr">
                      <a:solidFill>
                        <a:schemeClr val="tx1"/>
                      </a:solidFill>
                      <a:prstDash val="solid"/>
                      <a:round/>
                      <a:headEnd type="none" w="med" len="med"/>
                      <a:tailEnd type="none" w="med" len="med"/>
                    </a:lnT>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６３１単位／日</a:t>
                      </a:r>
                    </a:p>
                  </a:txBody>
                  <a:tcPr marL="36000" marR="36000" marT="0" marB="0" anchor="ctr">
                    <a:noFill/>
                  </a:tcPr>
                </a:tc>
                <a:extLst>
                  <a:ext uri="{0D108BD9-81ED-4DB2-BD59-A6C34878D82A}">
                    <a16:rowId xmlns:a16="http://schemas.microsoft.com/office/drawing/2014/main" val="10006"/>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１．５万円以上２万円未満</a:t>
                      </a:r>
                    </a:p>
                  </a:txBody>
                  <a:tcPr marL="36000" marR="36000" marT="0" marB="0" anchor="ctr">
                    <a:noFill/>
                  </a:tcPr>
                </a:tc>
                <a:tc>
                  <a:txBody>
                    <a:bodyPr/>
                    <a:lstStyle/>
                    <a:p>
                      <a:pPr algn="ctr"/>
                      <a:r>
                        <a:rPr kumimoji="1" lang="ja-JP" altLang="en-US"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６１１単位</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／日</a:t>
                      </a:r>
                      <a:endPar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noFill/>
                  </a:tcPr>
                </a:tc>
                <a:extLst>
                  <a:ext uri="{0D108BD9-81ED-4DB2-BD59-A6C34878D82A}">
                    <a16:rowId xmlns:a16="http://schemas.microsoft.com/office/drawing/2014/main" val="10007"/>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１万円以上１．５万円未満</a:t>
                      </a:r>
                    </a:p>
                  </a:txBody>
                  <a:tcPr marL="36000" marR="36000" marT="0" marB="0" anchor="ctr">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５９０単位／日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noFill/>
                  </a:tcPr>
                </a:tc>
                <a:extLst>
                  <a:ext uri="{0D108BD9-81ED-4DB2-BD59-A6C34878D82A}">
                    <a16:rowId xmlns:a16="http://schemas.microsoft.com/office/drawing/2014/main" val="10008"/>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１万円未満</a:t>
                      </a: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５６６単位／日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239250"/>
                  </a:ext>
                </a:extLst>
              </a:tr>
            </a:tbl>
          </a:graphicData>
        </a:graphic>
      </p:graphicFrame>
      <p:sp>
        <p:nvSpPr>
          <p:cNvPr id="38" name="正方形/長方形 37"/>
          <p:cNvSpPr/>
          <p:nvPr/>
        </p:nvSpPr>
        <p:spPr>
          <a:xfrm>
            <a:off x="6512116" y="4338528"/>
            <a:ext cx="4841681" cy="450928"/>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就労移行支援体制加算　　５単位</a:t>
            </a:r>
            <a:r>
              <a:rPr lang="ja-JP" altLang="en-US" sz="1200" dirty="0">
                <a:latin typeface="UD デジタル 教科書体 NK-R" panose="02020400000000000000" pitchFamily="18" charset="-128"/>
                <a:ea typeface="UD デジタル 教科書体 NK-R" panose="02020400000000000000" pitchFamily="18" charset="-128"/>
              </a:rPr>
              <a:t>～９３単位／日</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基本報酬の区分等に応じ、一般就労へ移行し６月以上定着した者の数ごとに加算</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p>
        </p:txBody>
      </p:sp>
      <p:sp>
        <p:nvSpPr>
          <p:cNvPr id="40" name="正方形/長方形 39"/>
          <p:cNvSpPr/>
          <p:nvPr/>
        </p:nvSpPr>
        <p:spPr>
          <a:xfrm>
            <a:off x="6512116" y="5748974"/>
            <a:ext cx="4841681" cy="425455"/>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食事提供体制加算、送迎加算、訪問加算等</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他の福祉サービスと共通した加算も一定の条件を満たせば算定可能</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41" name="正方形/長方形 40"/>
          <p:cNvSpPr/>
          <p:nvPr/>
        </p:nvSpPr>
        <p:spPr>
          <a:xfrm>
            <a:off x="6512116" y="4836054"/>
            <a:ext cx="4841681" cy="868363"/>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福祉専門職員配置等加算（</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※H30</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～資格保有者に公認心理師を追加</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：常勤職員が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75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％以上又は勤続</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年以上が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％以上の場合（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p:cNvSpPr txBox="1"/>
          <p:nvPr/>
        </p:nvSpPr>
        <p:spPr>
          <a:xfrm>
            <a:off x="1129071" y="6306554"/>
            <a:ext cx="2654740" cy="261610"/>
          </a:xfrm>
          <a:prstGeom prst="rect">
            <a:avLst/>
          </a:prstGeom>
          <a:noFill/>
        </p:spPr>
        <p:txBody>
          <a:bodyPr wrap="square" rtlCol="0" anchor="ctr">
            <a:spAutoFit/>
          </a:bodyPr>
          <a:lstStyle/>
          <a:p>
            <a:pPr algn="ct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人以下、人員配置</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7.5</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の場合＞</a:t>
            </a:r>
            <a:endParaRPr lang="ja-JP" altLang="en-US" sz="105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graphicFrame>
        <p:nvGraphicFramePr>
          <p:cNvPr id="20" name="表 19">
            <a:extLst>
              <a:ext uri="{FF2B5EF4-FFF2-40B4-BE49-F238E27FC236}">
                <a16:creationId xmlns:a16="http://schemas.microsoft.com/office/drawing/2014/main" id="{3B96C3D1-1987-45AE-AF95-B15392010C54}"/>
              </a:ext>
            </a:extLst>
          </p:cNvPr>
          <p:cNvGraphicFramePr>
            <a:graphicFrameLocks noGrp="1"/>
          </p:cNvGraphicFramePr>
          <p:nvPr>
            <p:extLst>
              <p:ext uri="{D42A27DB-BD31-4B8C-83A1-F6EECF244321}">
                <p14:modId xmlns:p14="http://schemas.microsoft.com/office/powerpoint/2010/main" val="4003533282"/>
              </p:ext>
            </p:extLst>
          </p:nvPr>
        </p:nvGraphicFramePr>
        <p:xfrm>
          <a:off x="3865453" y="4504536"/>
          <a:ext cx="2551250" cy="421478"/>
        </p:xfrm>
        <a:graphic>
          <a:graphicData uri="http://schemas.openxmlformats.org/drawingml/2006/table">
            <a:tbl>
              <a:tblPr firstRow="1" bandRow="1">
                <a:tableStyleId>{5940675A-B579-460E-94D1-54222C63F5DA}</a:tableStyleId>
              </a:tblPr>
              <a:tblGrid>
                <a:gridCol w="1122237">
                  <a:extLst>
                    <a:ext uri="{9D8B030D-6E8A-4147-A177-3AD203B41FA5}">
                      <a16:colId xmlns:a16="http://schemas.microsoft.com/office/drawing/2014/main" val="20001"/>
                    </a:ext>
                  </a:extLst>
                </a:gridCol>
                <a:gridCol w="1429013">
                  <a:extLst>
                    <a:ext uri="{9D8B030D-6E8A-4147-A177-3AD203B41FA5}">
                      <a16:colId xmlns:a16="http://schemas.microsoft.com/office/drawing/2014/main" val="20002"/>
                    </a:ext>
                  </a:extLst>
                </a:gridCol>
              </a:tblGrid>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p>
                  </a:txBody>
                  <a:tcPr marL="36000" marR="36000" marT="0" marB="0" anchor="ctr">
                    <a:solidFill>
                      <a:srgbClr val="FFFF99"/>
                    </a:solid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36000" marR="36000" marT="0" marB="0" anchor="ctr">
                    <a:solidFill>
                      <a:srgbClr val="FFFF99"/>
                    </a:solidFill>
                  </a:tcPr>
                </a:tc>
                <a:extLst>
                  <a:ext uri="{0D108BD9-81ED-4DB2-BD59-A6C34878D82A}">
                    <a16:rowId xmlns:a16="http://schemas.microsoft.com/office/drawing/2014/main" val="10001"/>
                  </a:ext>
                </a:extLst>
              </a:tr>
              <a:tr h="210739">
                <a:tc>
                  <a:txBody>
                    <a:bodyPr/>
                    <a:lstStyle/>
                    <a:p>
                      <a:pPr algn="ctr"/>
                      <a:r>
                        <a:rPr kumimoji="1" lang="ja-JP" altLang="en-US" sz="11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２０人以下</a:t>
                      </a:r>
                    </a:p>
                  </a:txBody>
                  <a:tcPr marL="36000" marR="36000" marT="0" marB="0" anchor="ctr"/>
                </a:tc>
                <a:tc>
                  <a:txBody>
                    <a:bodyPr/>
                    <a:lstStyle/>
                    <a:p>
                      <a:pPr algn="ctr"/>
                      <a:r>
                        <a:rPr kumimoji="1" lang="ja-JP" altLang="en-US" sz="11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５６６単位／日</a:t>
                      </a:r>
                    </a:p>
                  </a:txBody>
                  <a:tcPr marL="36000" marR="36000" marT="0" marB="0" anchor="ctr"/>
                </a:tc>
                <a:extLst>
                  <a:ext uri="{0D108BD9-81ED-4DB2-BD59-A6C34878D82A}">
                    <a16:rowId xmlns:a16="http://schemas.microsoft.com/office/drawing/2014/main" val="10002"/>
                  </a:ext>
                </a:extLst>
              </a:tr>
            </a:tbl>
          </a:graphicData>
        </a:graphic>
      </p:graphicFrame>
      <p:sp>
        <p:nvSpPr>
          <p:cNvPr id="24" name="テキスト ボックス 23">
            <a:extLst>
              <a:ext uri="{FF2B5EF4-FFF2-40B4-BE49-F238E27FC236}">
                <a16:creationId xmlns:a16="http://schemas.microsoft.com/office/drawing/2014/main" id="{39609193-CF0A-475C-AD57-1D437F7237E6}"/>
              </a:ext>
            </a:extLst>
          </p:cNvPr>
          <p:cNvSpPr txBox="1"/>
          <p:nvPr/>
        </p:nvSpPr>
        <p:spPr>
          <a:xfrm>
            <a:off x="834507" y="4265771"/>
            <a:ext cx="2455886" cy="253916"/>
          </a:xfrm>
          <a:prstGeom prst="rect">
            <a:avLst/>
          </a:prstGeom>
          <a:noFill/>
        </p:spPr>
        <p:txBody>
          <a:bodyPr wrap="square" rtlCol="0" anchor="ctr">
            <a:spAutoFit/>
          </a:bodyPr>
          <a:lstStyle/>
          <a:p>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（１）「平均工賃月額」に応じた報酬体系</a:t>
            </a:r>
            <a:endParaRPr lang="ja-JP" altLang="en-US" sz="105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31" name="テキスト ボックス 30">
            <a:extLst>
              <a:ext uri="{FF2B5EF4-FFF2-40B4-BE49-F238E27FC236}">
                <a16:creationId xmlns:a16="http://schemas.microsoft.com/office/drawing/2014/main" id="{6F137A3B-C277-4F31-8FC2-CACB4C0F3DBF}"/>
              </a:ext>
            </a:extLst>
          </p:cNvPr>
          <p:cNvSpPr txBox="1"/>
          <p:nvPr/>
        </p:nvSpPr>
        <p:spPr>
          <a:xfrm>
            <a:off x="3770727" y="4134751"/>
            <a:ext cx="2741389" cy="415498"/>
          </a:xfrm>
          <a:prstGeom prst="rect">
            <a:avLst/>
          </a:prstGeom>
          <a:noFill/>
        </p:spPr>
        <p:txBody>
          <a:bodyPr wrap="square" rtlCol="0" anchor="ctr">
            <a:spAutoFit/>
          </a:bodyPr>
          <a:lstStyle/>
          <a:p>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（２）「利用者の就労や生産活動等への参加」</a:t>
            </a:r>
            <a:endPar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をもって一律に評価する報酬体系</a:t>
            </a:r>
            <a:endParaRPr lang="ja-JP" altLang="en-US" sz="105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3" name="正方形/長方形 2">
            <a:extLst>
              <a:ext uri="{FF2B5EF4-FFF2-40B4-BE49-F238E27FC236}">
                <a16:creationId xmlns:a16="http://schemas.microsoft.com/office/drawing/2014/main" id="{86ED83E7-25B4-4856-B1B0-7D6BD65A9B1B}"/>
              </a:ext>
            </a:extLst>
          </p:cNvPr>
          <p:cNvSpPr/>
          <p:nvPr/>
        </p:nvSpPr>
        <p:spPr>
          <a:xfrm>
            <a:off x="3751938" y="5087035"/>
            <a:ext cx="2715219" cy="146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独自の加算</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〇地域協働加算　　３０単位／日</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・就労や生産活動の実施にあたり、地域や</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地域住民と協働した取組を実施する事業所を評価。</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〇ピアサポート実施加算　１００単位／月</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・利用者に対し、一定の支援体制のもと、就労や生産活動等への参加等に係るピアサポートを実施した場合に、当該支援を受けた利用者の数に応じ、各月単位で所定単位数を加算。</a:t>
            </a:r>
            <a:endPar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3" name="テキスト ボックス 32">
            <a:extLst>
              <a:ext uri="{FF2B5EF4-FFF2-40B4-BE49-F238E27FC236}">
                <a16:creationId xmlns:a16="http://schemas.microsoft.com/office/drawing/2014/main" id="{ADF9AED1-A864-4751-8CEF-8778B8ADE858}"/>
              </a:ext>
            </a:extLst>
          </p:cNvPr>
          <p:cNvSpPr txBox="1"/>
          <p:nvPr/>
        </p:nvSpPr>
        <p:spPr>
          <a:xfrm>
            <a:off x="4625941" y="4928296"/>
            <a:ext cx="1790762" cy="261610"/>
          </a:xfrm>
          <a:prstGeom prst="rect">
            <a:avLst/>
          </a:prstGeom>
          <a:noFill/>
        </p:spPr>
        <p:txBody>
          <a:bodyPr wrap="square" rtlCol="0" anchor="ctr">
            <a:spAutoFit/>
          </a:bodyPr>
          <a:lstStyle/>
          <a:p>
            <a:pPr algn="ct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＜人員配置</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7.5</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の場合＞</a:t>
            </a:r>
            <a:endParaRPr lang="ja-JP" altLang="en-US" sz="105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6CA2F511-3011-58CA-2FE9-65E47D6D53D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スライド№１３</a:t>
            </a:r>
          </a:p>
        </p:txBody>
      </p:sp>
    </p:spTree>
    <p:extLst>
      <p:ext uri="{BB962C8B-B14F-4D97-AF65-F5344CB8AC3E}">
        <p14:creationId xmlns:p14="http://schemas.microsoft.com/office/powerpoint/2010/main" val="229430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F42AE-EF04-48F9-9579-65ECAE1195E6}"/>
              </a:ext>
            </a:extLst>
          </p:cNvPr>
          <p:cNvSpPr>
            <a:spLocks noGrp="1"/>
          </p:cNvSpPr>
          <p:nvPr>
            <p:ph type="title"/>
          </p:nvPr>
        </p:nvSpPr>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就労継続支援</a:t>
            </a:r>
            <a:r>
              <a:rPr lang="ja-JP" altLang="en-US" sz="2400" b="0" u="none" dirty="0"/>
              <a:t>事業所における賃金・工賃の状況</a:t>
            </a:r>
            <a:endParaRPr kumimoji="1" lang="ja-JP" altLang="en-US" sz="3600" b="0" u="none" dirty="0"/>
          </a:p>
        </p:txBody>
      </p:sp>
      <p:sp>
        <p:nvSpPr>
          <p:cNvPr id="22" name="四角形: 角を丸くする 21"/>
          <p:cNvSpPr/>
          <p:nvPr/>
        </p:nvSpPr>
        <p:spPr>
          <a:xfrm>
            <a:off x="838199" y="1339232"/>
            <a:ext cx="10515598" cy="594960"/>
          </a:xfrm>
          <a:prstGeom prst="round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〇就労継続支援Ａ型事業所の平均賃金月額は、平成２７年度以降６年連続で増加となっている。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〇就労継続支援Ｂ型事業所の平均工賃月額は、平成２１年度以降増加していたが、令和２年度は減少した。</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p:txBody>
      </p:sp>
      <p:graphicFrame>
        <p:nvGraphicFramePr>
          <p:cNvPr id="6" name="グラフ 5">
            <a:extLst>
              <a:ext uri="{FF2B5EF4-FFF2-40B4-BE49-F238E27FC236}">
                <a16:creationId xmlns:a16="http://schemas.microsoft.com/office/drawing/2014/main" id="{0D481396-B7BC-469A-A96E-4985E23A5508}"/>
              </a:ext>
            </a:extLst>
          </p:cNvPr>
          <p:cNvGraphicFramePr/>
          <p:nvPr>
            <p:extLst>
              <p:ext uri="{D42A27DB-BD31-4B8C-83A1-F6EECF244321}">
                <p14:modId xmlns:p14="http://schemas.microsoft.com/office/powerpoint/2010/main" val="3762412585"/>
              </p:ext>
            </p:extLst>
          </p:nvPr>
        </p:nvGraphicFramePr>
        <p:xfrm>
          <a:off x="838199" y="1997241"/>
          <a:ext cx="10515598" cy="4219073"/>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a:extLst>
              <a:ext uri="{FF2B5EF4-FFF2-40B4-BE49-F238E27FC236}">
                <a16:creationId xmlns:a16="http://schemas.microsoft.com/office/drawing/2014/main" id="{8294952A-E1C0-4AD9-B8A1-0ED705007A95}"/>
              </a:ext>
            </a:extLst>
          </p:cNvPr>
          <p:cNvSpPr txBox="1"/>
          <p:nvPr/>
        </p:nvSpPr>
        <p:spPr>
          <a:xfrm>
            <a:off x="5269831" y="6216314"/>
            <a:ext cx="6240379" cy="430887"/>
          </a:xfrm>
          <a:prstGeom prst="rect">
            <a:avLst/>
          </a:prstGeom>
          <a:noFill/>
          <a:ln>
            <a:noFill/>
          </a:ln>
        </p:spPr>
        <p:txBody>
          <a:bodyPr wrap="square" rtlCol="0" anchor="ctr">
            <a:spAutoFit/>
          </a:bodyPr>
          <a:lstStyle/>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１）平成２３年度までは、就労継続支援Ａ型事業所と福祉工場における平均賃金</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２）平成２３年度までは、就労継続支援Ｂ型事業所、授産施設、小規模通所授産施設における平均工賃</a:t>
            </a:r>
          </a:p>
        </p:txBody>
      </p:sp>
      <p:sp>
        <p:nvSpPr>
          <p:cNvPr id="27" name="テキスト ボックス 26">
            <a:extLst>
              <a:ext uri="{FF2B5EF4-FFF2-40B4-BE49-F238E27FC236}">
                <a16:creationId xmlns:a16="http://schemas.microsoft.com/office/drawing/2014/main" id="{D8D7E361-2973-49E8-966E-2660F7FA32E9}"/>
              </a:ext>
            </a:extLst>
          </p:cNvPr>
          <p:cNvSpPr txBox="1"/>
          <p:nvPr/>
        </p:nvSpPr>
        <p:spPr>
          <a:xfrm>
            <a:off x="766008" y="6214096"/>
            <a:ext cx="4086727" cy="261610"/>
          </a:xfrm>
          <a:prstGeom prst="rect">
            <a:avLst/>
          </a:prstGeom>
          <a:noFill/>
          <a:ln>
            <a:noFill/>
          </a:ln>
        </p:spPr>
        <p:txBody>
          <a:bodyPr wrap="square" rtlCol="0" anchor="ctr">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（厚生労働省　社会・援護局障害保健福祉部障害福祉課　調べ）</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9AC3C162-8028-E9B3-F94B-202F1F635048}"/>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スライド№１４</a:t>
            </a:r>
          </a:p>
        </p:txBody>
      </p:sp>
    </p:spTree>
    <p:extLst>
      <p:ext uri="{BB962C8B-B14F-4D97-AF65-F5344CB8AC3E}">
        <p14:creationId xmlns:p14="http://schemas.microsoft.com/office/powerpoint/2010/main" val="4178366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838200" y="3131054"/>
            <a:ext cx="10515598" cy="584775"/>
          </a:xfrm>
          <a:prstGeom prst="rect">
            <a:avLst/>
          </a:prstGeom>
          <a:noFill/>
          <a:ln w="9525">
            <a:noFill/>
            <a:miter lim="800000"/>
            <a:headEnd/>
            <a:tailEnd/>
          </a:ln>
        </p:spPr>
        <p:txBody>
          <a:bodyPr wrap="square">
            <a:spAutoFit/>
          </a:bodyPr>
          <a:lstStyle/>
          <a:p>
            <a:pPr>
              <a:spcBef>
                <a:spcPct val="50000"/>
              </a:spcBef>
            </a:pP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 報酬単価（令和元年１０月～）利用者規模別に加え、就労定着率（過去</a:t>
            </a:r>
            <a:r>
              <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rPr>
              <a:t>3</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年間の就労定着支援の総利用者数のうち前年度末時点の就労定着者数</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）が高いほど高い基本報酬</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 name="タイトル 1">
            <a:extLst>
              <a:ext uri="{FF2B5EF4-FFF2-40B4-BE49-F238E27FC236}">
                <a16:creationId xmlns:a16="http://schemas.microsoft.com/office/drawing/2014/main" id="{08FF42AE-EF04-48F9-9579-65ECAE1195E6}"/>
              </a:ext>
            </a:extLst>
          </p:cNvPr>
          <p:cNvSpPr>
            <a:spLocks noGrp="1"/>
          </p:cNvSpPr>
          <p:nvPr>
            <p:ph type="title"/>
          </p:nvPr>
        </p:nvSpPr>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a:t>
            </a:r>
            <a:r>
              <a:rPr lang="ja-JP" altLang="en-US" sz="2400" b="0" u="none" dirty="0"/>
              <a:t>定着支援</a:t>
            </a:r>
            <a:r>
              <a:rPr kumimoji="1" lang="ja-JP" altLang="en-US" sz="2400" b="0" u="none" dirty="0"/>
              <a:t>事業について</a:t>
            </a:r>
            <a:endParaRPr kumimoji="1" lang="ja-JP" altLang="en-US" sz="3600" b="0" u="none" dirty="0"/>
          </a:p>
        </p:txBody>
      </p:sp>
      <p:sp>
        <p:nvSpPr>
          <p:cNvPr id="22" name="四角形: 角を丸くする 21"/>
          <p:cNvSpPr/>
          <p:nvPr/>
        </p:nvSpPr>
        <p:spPr>
          <a:xfrm>
            <a:off x="857878" y="1318842"/>
            <a:ext cx="10515599" cy="540610"/>
          </a:xfrm>
          <a:prstGeom prst="round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＜対象者＞就労移行支援、就労継続支援、生活介護、自立訓練の利用を経て一般就労へ移行した障害者で、就労に伴う環境変化により日　　　</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　　　　　　　　　常生活又は社会生活上の課題が生じている者であって、一般就労後６月を経過した者</a:t>
            </a:r>
            <a:endParaRPr lang="ja-JP" altLang="en-US" sz="12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9463" name="Rectangle 4"/>
          <p:cNvSpPr>
            <a:spLocks noChangeArrowheads="1"/>
          </p:cNvSpPr>
          <p:nvPr/>
        </p:nvSpPr>
        <p:spPr bwMode="auto">
          <a:xfrm>
            <a:off x="865296" y="1904683"/>
            <a:ext cx="8098449" cy="1246105"/>
          </a:xfrm>
          <a:prstGeom prst="rect">
            <a:avLst/>
          </a:prstGeom>
          <a:solidFill>
            <a:srgbClr val="CCFFFF">
              <a:alpha val="49803"/>
            </a:srgbClr>
          </a:solidFill>
          <a:ln w="3175" algn="ctr">
            <a:solidFill>
              <a:schemeClr val="tx1"/>
            </a:solidFill>
            <a:miter lim="800000"/>
            <a:headEnd/>
            <a:tailEnd/>
          </a:ln>
        </p:spPr>
        <p:txBody>
          <a:bodyPr anchor="t"/>
          <a:lstStyle/>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＜サービス内容＞</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■障害者との相談を通じて日常生活面及び社会生活面の課題を把握するとともに、企業や関係機関等との連絡調整やそれに伴う課題解決に向けて必要となる支援を実施</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■利用者の自宅・企業等を訪問することにより、月１回以上は障害者との対面相当の支援</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■月１回以上は企業訪問を行うよう努める</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■利用期間は３年間（経過後は必要に応じて障害者就業・生活支援センター等へ引き継ぐ）</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endParaRPr lang="ja-JP" altLang="en-US" sz="12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a:off x="865296" y="3720467"/>
            <a:ext cx="1072108"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基本報酬</a:t>
            </a:r>
          </a:p>
        </p:txBody>
      </p:sp>
      <p:sp>
        <p:nvSpPr>
          <p:cNvPr id="23" name="角丸四角形 22"/>
          <p:cNvSpPr/>
          <p:nvPr/>
        </p:nvSpPr>
        <p:spPr>
          <a:xfrm>
            <a:off x="5675869" y="3488196"/>
            <a:ext cx="1167169" cy="242127"/>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主な加算</a:t>
            </a:r>
          </a:p>
        </p:txBody>
      </p:sp>
      <p:sp>
        <p:nvSpPr>
          <p:cNvPr id="28" name="Rectangle 4"/>
          <p:cNvSpPr>
            <a:spLocks noChangeArrowheads="1"/>
          </p:cNvSpPr>
          <p:nvPr/>
        </p:nvSpPr>
        <p:spPr bwMode="auto">
          <a:xfrm>
            <a:off x="9010878" y="1901554"/>
            <a:ext cx="2342922" cy="1246106"/>
          </a:xfrm>
          <a:prstGeom prst="rect">
            <a:avLst/>
          </a:prstGeom>
          <a:solidFill>
            <a:srgbClr val="CCFFFF">
              <a:alpha val="49803"/>
            </a:srgbClr>
          </a:solidFill>
          <a:ln w="3175" algn="ctr">
            <a:solidFill>
              <a:schemeClr val="tx1"/>
            </a:solidFill>
            <a:miter lim="800000"/>
            <a:headEnd/>
            <a:tailEnd/>
          </a:ln>
        </p:spPr>
        <p:txBody>
          <a:bodyPr anchor="t"/>
          <a:lstStyle/>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＜主な人員配置＞</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サービス管理責任者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60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：１</a:t>
            </a:r>
            <a:endParaRPr lang="ja-JP" altLang="en-US" sz="1000" dirty="0">
              <a:solidFill>
                <a:srgbClr val="000000"/>
              </a:solidFill>
              <a:latin typeface="UD デジタル 教科書体 NK-R" panose="02020400000000000000" pitchFamily="18" charset="-128"/>
              <a:ea typeface="UD デジタル 教科書体 NK-R" panose="02020400000000000000" pitchFamily="18" charset="-128"/>
            </a:endParaRPr>
          </a:p>
          <a:p>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就労定着支援員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40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（常勤換算）</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34" name="Text Box 2"/>
          <p:cNvSpPr txBox="1">
            <a:spLocks noChangeArrowheads="1"/>
          </p:cNvSpPr>
          <p:nvPr/>
        </p:nvSpPr>
        <p:spPr bwMode="auto">
          <a:xfrm>
            <a:off x="5675868" y="6347926"/>
            <a:ext cx="5648408" cy="276999"/>
          </a:xfrm>
          <a:prstGeom prst="rect">
            <a:avLst/>
          </a:prstGeom>
          <a:noFill/>
          <a:ln w="9525">
            <a:noFill/>
            <a:miter lim="800000"/>
            <a:headEnd/>
            <a:tailEnd/>
          </a:ln>
        </p:spPr>
        <p:txBody>
          <a:bodyPr wrap="square" anchor="ctr">
            <a:spAutoFit/>
          </a:bodyPr>
          <a:lstStyle/>
          <a:p>
            <a:pPr>
              <a:spcBef>
                <a:spcPct val="50000"/>
              </a:spcBef>
            </a:pP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 事業所数　　 １，４２７所、 　○ 利用者数　　１３，９３９名　（</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国保連</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令和</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年</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１１</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月実績</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4168416890"/>
              </p:ext>
            </p:extLst>
          </p:nvPr>
        </p:nvGraphicFramePr>
        <p:xfrm>
          <a:off x="865296" y="4017510"/>
          <a:ext cx="3826469" cy="1685912"/>
        </p:xfrm>
        <a:graphic>
          <a:graphicData uri="http://schemas.openxmlformats.org/drawingml/2006/table">
            <a:tbl>
              <a:tblPr firstRow="1" bandRow="1">
                <a:tableStyleId>{5940675A-B579-460E-94D1-54222C63F5DA}</a:tableStyleId>
              </a:tblPr>
              <a:tblGrid>
                <a:gridCol w="2359042">
                  <a:extLst>
                    <a:ext uri="{9D8B030D-6E8A-4147-A177-3AD203B41FA5}">
                      <a16:colId xmlns:a16="http://schemas.microsoft.com/office/drawing/2014/main" val="20001"/>
                    </a:ext>
                  </a:extLst>
                </a:gridCol>
                <a:gridCol w="1467427">
                  <a:extLst>
                    <a:ext uri="{9D8B030D-6E8A-4147-A177-3AD203B41FA5}">
                      <a16:colId xmlns:a16="http://schemas.microsoft.com/office/drawing/2014/main" val="20002"/>
                    </a:ext>
                  </a:extLst>
                </a:gridCol>
              </a:tblGrid>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就労定着率</a:t>
                      </a:r>
                    </a:p>
                  </a:txBody>
                  <a:tcPr marL="36000" marR="36000" marT="0" marB="0" anchor="ctr">
                    <a:solidFill>
                      <a:srgbClr val="FFFF99"/>
                    </a:solid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36000" marR="36000" marT="0" marB="0" anchor="ctr">
                    <a:solidFill>
                      <a:srgbClr val="FFFF99"/>
                    </a:solidFill>
                  </a:tcPr>
                </a:tc>
                <a:extLst>
                  <a:ext uri="{0D108BD9-81ED-4DB2-BD59-A6C34878D82A}">
                    <a16:rowId xmlns:a16="http://schemas.microsoft.com/office/drawing/2014/main" val="10001"/>
                  </a:ext>
                </a:extLst>
              </a:tr>
              <a:tr h="210739">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9</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割５分以上</a:t>
                      </a:r>
                    </a:p>
                  </a:txBody>
                  <a:tcPr marL="36000" marR="36000" marT="0" marB="0" anchor="ct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3,</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４４９単位／月</a:t>
                      </a:r>
                    </a:p>
                  </a:txBody>
                  <a:tcPr marL="36000" marR="36000" marT="0" marB="0" anchor="ctr"/>
                </a:tc>
                <a:extLst>
                  <a:ext uri="{0D108BD9-81ED-4DB2-BD59-A6C34878D82A}">
                    <a16:rowId xmlns:a16="http://schemas.microsoft.com/office/drawing/2014/main" val="10002"/>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９割以上</a:t>
                      </a: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9</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割５分未満</a:t>
                      </a:r>
                    </a:p>
                  </a:txBody>
                  <a:tcPr marL="36000" marR="36000" marT="0" marB="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a:t>
                      </a: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２８５単位／月</a:t>
                      </a:r>
                    </a:p>
                  </a:txBody>
                  <a:tcPr marL="36000" marR="36000" marT="0" marB="0" anchor="ctr"/>
                </a:tc>
                <a:extLst>
                  <a:ext uri="{0D108BD9-81ED-4DB2-BD59-A6C34878D82A}">
                    <a16:rowId xmlns:a16="http://schemas.microsoft.com/office/drawing/2014/main" val="10003"/>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８割以上９割未満</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７１０単位／月</a:t>
                      </a:r>
                    </a:p>
                  </a:txBody>
                  <a:tcPr marL="36000" marR="36000" marT="0" marB="0" anchor="ctr"/>
                </a:tc>
                <a:extLst>
                  <a:ext uri="{0D108BD9-81ED-4DB2-BD59-A6C34878D82A}">
                    <a16:rowId xmlns:a16="http://schemas.microsoft.com/office/drawing/2014/main" val="10004"/>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７割以上８割未満</a:t>
                      </a: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a:t>
                      </a: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１７６単位／月</a:t>
                      </a:r>
                    </a:p>
                  </a:txBody>
                  <a:tcPr marL="36000" marR="36000" marT="0" marB="0" anchor="ctr">
                    <a:noFill/>
                  </a:tcPr>
                </a:tc>
                <a:extLst>
                  <a:ext uri="{0D108BD9-81ED-4DB2-BD59-A6C34878D82A}">
                    <a16:rowId xmlns:a16="http://schemas.microsoft.com/office/drawing/2014/main" val="10005"/>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５割以上７割未満</a:t>
                      </a:r>
                    </a:p>
                  </a:txBody>
                  <a:tcPr marL="36000" marR="36000" marT="0" marB="0"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６４２単位／月</a:t>
                      </a:r>
                    </a:p>
                  </a:txBody>
                  <a:tcPr marL="36000" marR="36000" marT="0" marB="0" anchor="ctr">
                    <a:noFill/>
                  </a:tcPr>
                </a:tc>
                <a:extLst>
                  <a:ext uri="{0D108BD9-81ED-4DB2-BD59-A6C34878D82A}">
                    <a16:rowId xmlns:a16="http://schemas.microsoft.com/office/drawing/2014/main" val="10006"/>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３割以上５割未満</a:t>
                      </a:r>
                    </a:p>
                  </a:txBody>
                  <a:tcPr marL="36000" marR="36000" marT="0" marB="0" anchor="ctr">
                    <a:noFill/>
                  </a:tcPr>
                </a:tc>
                <a:tc>
                  <a:txBody>
                    <a:bodyPr/>
                    <a:lstStyle/>
                    <a:p>
                      <a:pPr algn="ctr"/>
                      <a:r>
                        <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kumimoji="1" lang="ja-JP" altLang="en-US"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３９５単位</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／月</a:t>
                      </a:r>
                      <a:endPar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noFill/>
                  </a:tcPr>
                </a:tc>
                <a:extLst>
                  <a:ext uri="{0D108BD9-81ED-4DB2-BD59-A6C34878D82A}">
                    <a16:rowId xmlns:a16="http://schemas.microsoft.com/office/drawing/2014/main" val="10007"/>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３割未満</a:t>
                      </a: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1,04</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６単位／月</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8" name="正方形/長方形 37"/>
          <p:cNvSpPr/>
          <p:nvPr/>
        </p:nvSpPr>
        <p:spPr>
          <a:xfrm>
            <a:off x="5675869" y="3785037"/>
            <a:ext cx="5648407" cy="450928"/>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職場適応援助者養成研修修了者配置体制加算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120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単位</a:t>
            </a:r>
            <a:r>
              <a:rPr lang="ja-JP" altLang="en-US" sz="1200" dirty="0">
                <a:latin typeface="UD デジタル 教科書体 NK-R" panose="02020400000000000000" pitchFamily="18" charset="-128"/>
                <a:ea typeface="UD デジタル 教科書体 NK-R" panose="02020400000000000000" pitchFamily="18" charset="-128"/>
              </a:rPr>
              <a:t>／月</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000" dirty="0">
                <a:latin typeface="UD デジタル 教科書体 NK-R" panose="02020400000000000000" pitchFamily="18" charset="-128"/>
                <a:ea typeface="UD デジタル 教科書体 NK-R" panose="02020400000000000000" pitchFamily="18" charset="-128"/>
              </a:rPr>
              <a:t>　⇒　職場適応援助者（ジョブコーチ）養成研修を修了した者を就労定着支援員として配置している場合</a:t>
            </a:r>
            <a:endParaRPr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9" name="正方形/長方形 38"/>
          <p:cNvSpPr/>
          <p:nvPr/>
        </p:nvSpPr>
        <p:spPr>
          <a:xfrm>
            <a:off x="5678297" y="4264954"/>
            <a:ext cx="5655461" cy="425455"/>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特別地域加算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240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単位／月</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　中山間地域等の居住する利用者に支援した場合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40" name="正方形/長方形 39"/>
          <p:cNvSpPr/>
          <p:nvPr/>
        </p:nvSpPr>
        <p:spPr>
          <a:xfrm>
            <a:off x="5675869" y="5193990"/>
            <a:ext cx="5657889" cy="520504"/>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定着支援連携促進加算　５７９単位／月</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　支援計画に係る関係機関を交えた会議を開催し、関係機関との連絡調整を行った場合に、支援期間（最大３年間）通じ、所定単位数を加算する。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※R</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３～新設</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41" name="正方形/長方形 40"/>
          <p:cNvSpPr/>
          <p:nvPr/>
        </p:nvSpPr>
        <p:spPr>
          <a:xfrm>
            <a:off x="5675869" y="4729472"/>
            <a:ext cx="5657889" cy="425455"/>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初期加算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900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単位／月（</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回限り）</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　一体的に運営する移行支援事業所等以外の事業所から利用者を受け入れた場合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p:cNvSpPr txBox="1"/>
          <p:nvPr/>
        </p:nvSpPr>
        <p:spPr>
          <a:xfrm>
            <a:off x="2657289" y="3743312"/>
            <a:ext cx="2214965" cy="276999"/>
          </a:xfrm>
          <a:prstGeom prst="rect">
            <a:avLst/>
          </a:prstGeom>
          <a:noFill/>
        </p:spPr>
        <p:txBody>
          <a:bodyPr wrap="square" rtlCol="0" anchor="ctr">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＜利用者数</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人以下の場合＞</a:t>
            </a:r>
            <a:endParaRPr lang="ja-JP" altLang="en-US" sz="120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27" name="テキスト ボックス 26"/>
          <p:cNvSpPr txBox="1"/>
          <p:nvPr/>
        </p:nvSpPr>
        <p:spPr>
          <a:xfrm>
            <a:off x="792832" y="5683775"/>
            <a:ext cx="4757735" cy="769441"/>
          </a:xfrm>
          <a:prstGeom prst="rect">
            <a:avLst/>
          </a:prstGeom>
          <a:noFill/>
        </p:spPr>
        <p:txBody>
          <a:bodyPr wrap="square" rtlCol="0">
            <a:spAutoFit/>
          </a:bodyPr>
          <a:lstStyle/>
          <a:p>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利用者及び当該利用者が雇用されている事業主等に対し、支援内容を記載　</a:t>
            </a:r>
            <a:endPar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した「支援レポート」を月１回以上提供した場合に、利用者数及び就労定着</a:t>
            </a:r>
            <a:endPar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率に応じ加算。</a:t>
            </a:r>
            <a:endPar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上表以外に、利用者数に応じた設定あり（</a:t>
            </a:r>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21</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40</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a:t>
            </a:r>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41</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p>
        </p:txBody>
      </p:sp>
      <p:sp>
        <p:nvSpPr>
          <p:cNvPr id="19" name="正方形/長方形 18">
            <a:extLst>
              <a:ext uri="{FF2B5EF4-FFF2-40B4-BE49-F238E27FC236}">
                <a16:creationId xmlns:a16="http://schemas.microsoft.com/office/drawing/2014/main" id="{37D3D6A8-2B2D-432F-8138-95581D1070AB}"/>
              </a:ext>
            </a:extLst>
          </p:cNvPr>
          <p:cNvSpPr/>
          <p:nvPr/>
        </p:nvSpPr>
        <p:spPr>
          <a:xfrm>
            <a:off x="5675869" y="5753557"/>
            <a:ext cx="5657889" cy="594369"/>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就労定着実績体制加算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300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単位／月</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⇒就労定着支援利用終了者のうち、雇用された事業所に</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月以上</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月未満の期間、継続して就</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労している者の割合が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7</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割以上の事業所を評価する</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3" name="加算記号 2">
            <a:extLst>
              <a:ext uri="{FF2B5EF4-FFF2-40B4-BE49-F238E27FC236}">
                <a16:creationId xmlns:a16="http://schemas.microsoft.com/office/drawing/2014/main" id="{53D9F7A5-BA7B-4506-B816-EFD91D8EF9A0}"/>
              </a:ext>
            </a:extLst>
          </p:cNvPr>
          <p:cNvSpPr/>
          <p:nvPr/>
        </p:nvSpPr>
        <p:spPr>
          <a:xfrm>
            <a:off x="5052744" y="4297003"/>
            <a:ext cx="353387" cy="365743"/>
          </a:xfrm>
          <a:prstGeom prst="mathPlus">
            <a:avLst/>
          </a:prstGeom>
          <a:solidFill>
            <a:schemeClr val="tx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3DED5BA-FDA8-626E-2761-BCCCEAF84246}"/>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スライド№１５</a:t>
            </a:r>
          </a:p>
        </p:txBody>
      </p:sp>
    </p:spTree>
    <p:extLst>
      <p:ext uri="{BB962C8B-B14F-4D97-AF65-F5344CB8AC3E}">
        <p14:creationId xmlns:p14="http://schemas.microsoft.com/office/powerpoint/2010/main" val="2246965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F42AE-EF04-48F9-9579-65ECAE1195E6}"/>
              </a:ext>
            </a:extLst>
          </p:cNvPr>
          <p:cNvSpPr>
            <a:spLocks noGrp="1"/>
          </p:cNvSpPr>
          <p:nvPr>
            <p:ph type="title"/>
          </p:nvPr>
        </p:nvSpPr>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a:t>
            </a:r>
            <a:r>
              <a:rPr lang="ja-JP" altLang="en-US" sz="2400" b="0" u="none" dirty="0"/>
              <a:t>定着支援</a:t>
            </a:r>
            <a:r>
              <a:rPr kumimoji="1" lang="ja-JP" altLang="en-US" sz="2400" b="0" u="none" dirty="0"/>
              <a:t>事業について</a:t>
            </a:r>
            <a:endParaRPr kumimoji="1" lang="ja-JP" altLang="en-US" sz="3600" b="0" u="none" dirty="0"/>
          </a:p>
        </p:txBody>
      </p:sp>
      <p:sp>
        <p:nvSpPr>
          <p:cNvPr id="4" name="テキスト ボックス 3">
            <a:extLst>
              <a:ext uri="{FF2B5EF4-FFF2-40B4-BE49-F238E27FC236}">
                <a16:creationId xmlns:a16="http://schemas.microsoft.com/office/drawing/2014/main" id="{C3DED5BA-FDA8-626E-2761-BCCCEAF84246}"/>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スライド№１６</a:t>
            </a:r>
          </a:p>
        </p:txBody>
      </p:sp>
      <p:sp>
        <p:nvSpPr>
          <p:cNvPr id="5" name="四角形: 角を丸くする 4">
            <a:extLst>
              <a:ext uri="{FF2B5EF4-FFF2-40B4-BE49-F238E27FC236}">
                <a16:creationId xmlns:a16="http://schemas.microsoft.com/office/drawing/2014/main" id="{BCAEED59-7DC9-EEDE-76B5-112F7C74B48F}"/>
              </a:ext>
            </a:extLst>
          </p:cNvPr>
          <p:cNvSpPr/>
          <p:nvPr/>
        </p:nvSpPr>
        <p:spPr>
          <a:xfrm>
            <a:off x="857878" y="1318842"/>
            <a:ext cx="10515599" cy="625492"/>
          </a:xfrm>
          <a:prstGeom prst="round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〇就労定着支援の令和３年度費用額は約５１億円であり、介護給付・訓練等給付費総額の約０．２％を占めている。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〇平成３０年度から始まった事業であり、総費用額、利用者数及び事業所数は毎年増加している。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p:txBody>
      </p:sp>
      <p:graphicFrame>
        <p:nvGraphicFramePr>
          <p:cNvPr id="8" name="グラフ 7">
            <a:extLst>
              <a:ext uri="{FF2B5EF4-FFF2-40B4-BE49-F238E27FC236}">
                <a16:creationId xmlns:a16="http://schemas.microsoft.com/office/drawing/2014/main" id="{5DA92F3E-38B8-4A00-8E4A-DCD9F5FF776C}"/>
              </a:ext>
            </a:extLst>
          </p:cNvPr>
          <p:cNvGraphicFramePr/>
          <p:nvPr/>
        </p:nvGraphicFramePr>
        <p:xfrm>
          <a:off x="838200" y="2196193"/>
          <a:ext cx="3389086" cy="4057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F3B8A95C-5494-2A93-7E89-72D12722CDFF}"/>
              </a:ext>
            </a:extLst>
          </p:cNvPr>
          <p:cNvGraphicFramePr/>
          <p:nvPr/>
        </p:nvGraphicFramePr>
        <p:xfrm>
          <a:off x="4401457" y="2196193"/>
          <a:ext cx="3389086" cy="4057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7D091861-283F-0A14-7D85-035BFDBF9E5C}"/>
              </a:ext>
            </a:extLst>
          </p:cNvPr>
          <p:cNvGraphicFramePr/>
          <p:nvPr/>
        </p:nvGraphicFramePr>
        <p:xfrm>
          <a:off x="7964714" y="2196193"/>
          <a:ext cx="3389086" cy="4057650"/>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直線矢印コネクタ 11">
            <a:extLst>
              <a:ext uri="{FF2B5EF4-FFF2-40B4-BE49-F238E27FC236}">
                <a16:creationId xmlns:a16="http://schemas.microsoft.com/office/drawing/2014/main" id="{DD2775D0-B1AF-E706-53EA-793E544E2F2E}"/>
              </a:ext>
            </a:extLst>
          </p:cNvPr>
          <p:cNvCxnSpPr>
            <a:cxnSpLocks/>
          </p:cNvCxnSpPr>
          <p:nvPr/>
        </p:nvCxnSpPr>
        <p:spPr>
          <a:xfrm flipV="1">
            <a:off x="1724526" y="3930316"/>
            <a:ext cx="417095" cy="10587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458FB696-DDB8-89B8-18B1-CD54841270A6}"/>
              </a:ext>
            </a:extLst>
          </p:cNvPr>
          <p:cNvCxnSpPr>
            <a:cxnSpLocks/>
          </p:cNvCxnSpPr>
          <p:nvPr/>
        </p:nvCxnSpPr>
        <p:spPr>
          <a:xfrm flipV="1">
            <a:off x="2371365" y="3088105"/>
            <a:ext cx="460067" cy="5025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D543D234-C7B9-93F8-FC27-0A5F9D90CC73}"/>
              </a:ext>
            </a:extLst>
          </p:cNvPr>
          <p:cNvCxnSpPr>
            <a:cxnSpLocks/>
          </p:cNvCxnSpPr>
          <p:nvPr/>
        </p:nvCxnSpPr>
        <p:spPr>
          <a:xfrm flipV="1">
            <a:off x="5288644" y="3429000"/>
            <a:ext cx="414324" cy="5975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2F7A2D8-AF18-CB21-41A4-59DD339DB688}"/>
              </a:ext>
            </a:extLst>
          </p:cNvPr>
          <p:cNvCxnSpPr>
            <a:cxnSpLocks/>
          </p:cNvCxnSpPr>
          <p:nvPr/>
        </p:nvCxnSpPr>
        <p:spPr>
          <a:xfrm flipV="1">
            <a:off x="5920779" y="2874697"/>
            <a:ext cx="386586" cy="2939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9DBDCE1-CD73-76C3-7EAE-9EF6F48494EF}"/>
              </a:ext>
            </a:extLst>
          </p:cNvPr>
          <p:cNvCxnSpPr>
            <a:cxnSpLocks/>
          </p:cNvCxnSpPr>
          <p:nvPr/>
        </p:nvCxnSpPr>
        <p:spPr>
          <a:xfrm flipV="1">
            <a:off x="8807116" y="3168107"/>
            <a:ext cx="427740" cy="4526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B81A7CA4-3AA6-37E4-B4A4-64863D760998}"/>
              </a:ext>
            </a:extLst>
          </p:cNvPr>
          <p:cNvCxnSpPr>
            <a:cxnSpLocks/>
          </p:cNvCxnSpPr>
          <p:nvPr/>
        </p:nvCxnSpPr>
        <p:spPr>
          <a:xfrm flipV="1">
            <a:off x="9529011" y="2812555"/>
            <a:ext cx="465221" cy="854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320D3E3D-1DA6-237A-A983-E00E71E20D87}"/>
              </a:ext>
            </a:extLst>
          </p:cNvPr>
          <p:cNvSpPr txBox="1"/>
          <p:nvPr/>
        </p:nvSpPr>
        <p:spPr>
          <a:xfrm>
            <a:off x="1529122" y="1967910"/>
            <a:ext cx="2007241" cy="276999"/>
          </a:xfrm>
          <a:prstGeom prst="rect">
            <a:avLst/>
          </a:prstGeom>
          <a:noFill/>
        </p:spPr>
        <p:txBody>
          <a:bodyPr wrap="square" rtlCol="0">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＜総費用額の推移＞</a:t>
            </a:r>
            <a:endPar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B90CDDC6-83E6-232E-B546-DBD7CC2E558A}"/>
              </a:ext>
            </a:extLst>
          </p:cNvPr>
          <p:cNvSpPr txBox="1"/>
          <p:nvPr/>
        </p:nvSpPr>
        <p:spPr>
          <a:xfrm>
            <a:off x="5112056" y="1967909"/>
            <a:ext cx="2007241" cy="276999"/>
          </a:xfrm>
          <a:prstGeom prst="rect">
            <a:avLst/>
          </a:prstGeom>
          <a:noFill/>
        </p:spPr>
        <p:txBody>
          <a:bodyPr wrap="square" rtlCol="0">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＜利用者数の推移＞</a:t>
            </a:r>
            <a:endPar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60C4E35F-0530-00B6-D430-060BBB30108A}"/>
              </a:ext>
            </a:extLst>
          </p:cNvPr>
          <p:cNvSpPr txBox="1"/>
          <p:nvPr/>
        </p:nvSpPr>
        <p:spPr>
          <a:xfrm>
            <a:off x="8655636" y="1973100"/>
            <a:ext cx="2007241" cy="276999"/>
          </a:xfrm>
          <a:prstGeom prst="rect">
            <a:avLst/>
          </a:prstGeom>
          <a:noFill/>
        </p:spPr>
        <p:txBody>
          <a:bodyPr wrap="square" rtlCol="0">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＜事業所数の推移＞</a:t>
            </a:r>
            <a:endPar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37" name="正方形/長方形 36">
            <a:extLst>
              <a:ext uri="{FF2B5EF4-FFF2-40B4-BE49-F238E27FC236}">
                <a16:creationId xmlns:a16="http://schemas.microsoft.com/office/drawing/2014/main" id="{70CD64A8-4FAF-CAB0-ADBC-66576A110FDF}"/>
              </a:ext>
            </a:extLst>
          </p:cNvPr>
          <p:cNvSpPr/>
          <p:nvPr/>
        </p:nvSpPr>
        <p:spPr>
          <a:xfrm>
            <a:off x="6939195" y="6253843"/>
            <a:ext cx="4591321" cy="261610"/>
          </a:xfrm>
          <a:prstGeom prst="rect">
            <a:avLst/>
          </a:prstGeom>
          <a:noFill/>
        </p:spPr>
        <p:txBody>
          <a:bodyPr wrap="none" lIns="91440" tIns="45720" rIns="91440" bIns="45720" anchor="ctr">
            <a:spAutoFit/>
          </a:bodyPr>
          <a:lstStyle/>
          <a:p>
            <a:pPr algn="ctr"/>
            <a:r>
              <a:rPr lang="en-US" altLang="ja-JP" sz="1100" dirty="0">
                <a:ln w="0"/>
                <a:latin typeface="UD デジタル 教科書体 NK-R" panose="02020400000000000000" pitchFamily="18" charset="-128"/>
                <a:ea typeface="UD デジタル 教科書体 NK-R" panose="02020400000000000000" pitchFamily="18" charset="-128"/>
              </a:rPr>
              <a:t>【</a:t>
            </a:r>
            <a:r>
              <a:rPr lang="ja-JP" altLang="en-US" sz="1100" dirty="0">
                <a:ln w="0"/>
                <a:latin typeface="UD デジタル 教科書体 NK-R" panose="02020400000000000000" pitchFamily="18" charset="-128"/>
                <a:ea typeface="UD デジタル 教科書体 NK-R" panose="02020400000000000000" pitchFamily="18" charset="-128"/>
              </a:rPr>
              <a:t>出典</a:t>
            </a:r>
            <a:r>
              <a:rPr lang="en-US" altLang="ja-JP" sz="1100" dirty="0">
                <a:ln w="0"/>
                <a:latin typeface="UD デジタル 教科書体 NK-R" panose="02020400000000000000" pitchFamily="18" charset="-128"/>
                <a:ea typeface="UD デジタル 教科書体 NK-R" panose="02020400000000000000" pitchFamily="18" charset="-128"/>
              </a:rPr>
              <a:t>】</a:t>
            </a:r>
            <a:r>
              <a:rPr lang="ja-JP" altLang="en-US" sz="1100" dirty="0">
                <a:ln w="0"/>
                <a:latin typeface="UD デジタル 教科書体 NK-R" panose="02020400000000000000" pitchFamily="18" charset="-128"/>
                <a:ea typeface="UD デジタル 教科書体 NK-R" panose="02020400000000000000" pitchFamily="18" charset="-128"/>
              </a:rPr>
              <a:t>国保連データ（利用者数及び事業所数は各年３月サービス提供分</a:t>
            </a:r>
            <a:endParaRPr lang="ja-JP" altLang="en-US" sz="1100" b="0" cap="none" spc="0" dirty="0">
              <a:ln w="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16" name="直線矢印コネクタ 15">
            <a:extLst>
              <a:ext uri="{FF2B5EF4-FFF2-40B4-BE49-F238E27FC236}">
                <a16:creationId xmlns:a16="http://schemas.microsoft.com/office/drawing/2014/main" id="{16F8201A-808F-DE2E-182A-BAC642C63821}"/>
              </a:ext>
            </a:extLst>
          </p:cNvPr>
          <p:cNvCxnSpPr>
            <a:cxnSpLocks/>
          </p:cNvCxnSpPr>
          <p:nvPr/>
        </p:nvCxnSpPr>
        <p:spPr>
          <a:xfrm flipV="1">
            <a:off x="3112568" y="2688272"/>
            <a:ext cx="423795" cy="1242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F379A1F8-2FC8-F29A-617E-CAF26DA2F480}"/>
              </a:ext>
            </a:extLst>
          </p:cNvPr>
          <p:cNvCxnSpPr>
            <a:cxnSpLocks/>
          </p:cNvCxnSpPr>
          <p:nvPr/>
        </p:nvCxnSpPr>
        <p:spPr>
          <a:xfrm flipV="1">
            <a:off x="6617768" y="2558716"/>
            <a:ext cx="432737" cy="856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89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7AFA74-B2B5-7F8C-78F3-560A7AF5A2AB}"/>
              </a:ext>
            </a:extLst>
          </p:cNvPr>
          <p:cNvSpPr>
            <a:spLocks noGrp="1"/>
          </p:cNvSpPr>
          <p:nvPr>
            <p:ph type="title"/>
          </p:nvPr>
        </p:nvSpPr>
        <p:spPr/>
        <p:txBody>
          <a:bodyPr anchor="t"/>
          <a:lstStyle/>
          <a:p>
            <a:r>
              <a:rPr kumimoji="1" lang="ja-JP" altLang="en-US" b="0" dirty="0"/>
              <a:t>この時間の流れ</a:t>
            </a:r>
          </a:p>
        </p:txBody>
      </p:sp>
      <p:graphicFrame>
        <p:nvGraphicFramePr>
          <p:cNvPr id="3" name="表 3">
            <a:extLst>
              <a:ext uri="{FF2B5EF4-FFF2-40B4-BE49-F238E27FC236}">
                <a16:creationId xmlns:a16="http://schemas.microsoft.com/office/drawing/2014/main" id="{D916779C-EA63-3056-4D31-E866FFCA31B6}"/>
              </a:ext>
            </a:extLst>
          </p:cNvPr>
          <p:cNvGraphicFramePr>
            <a:graphicFrameLocks noGrp="1"/>
          </p:cNvGraphicFramePr>
          <p:nvPr>
            <p:extLst>
              <p:ext uri="{D42A27DB-BD31-4B8C-83A1-F6EECF244321}">
                <p14:modId xmlns:p14="http://schemas.microsoft.com/office/powerpoint/2010/main" val="2110435649"/>
              </p:ext>
            </p:extLst>
          </p:nvPr>
        </p:nvGraphicFramePr>
        <p:xfrm>
          <a:off x="838200" y="1331989"/>
          <a:ext cx="10515600" cy="4663440"/>
        </p:xfrm>
        <a:graphic>
          <a:graphicData uri="http://schemas.openxmlformats.org/drawingml/2006/table">
            <a:tbl>
              <a:tblPr firstRow="1" bandRow="1">
                <a:tableStyleId>{BC89EF96-8CEA-46FF-86C4-4CE0E7609802}</a:tableStyleId>
              </a:tblPr>
              <a:tblGrid>
                <a:gridCol w="1627415">
                  <a:extLst>
                    <a:ext uri="{9D8B030D-6E8A-4147-A177-3AD203B41FA5}">
                      <a16:colId xmlns:a16="http://schemas.microsoft.com/office/drawing/2014/main" val="1137521090"/>
                    </a:ext>
                  </a:extLst>
                </a:gridCol>
                <a:gridCol w="1559379">
                  <a:extLst>
                    <a:ext uri="{9D8B030D-6E8A-4147-A177-3AD203B41FA5}">
                      <a16:colId xmlns:a16="http://schemas.microsoft.com/office/drawing/2014/main" val="2539559188"/>
                    </a:ext>
                  </a:extLst>
                </a:gridCol>
                <a:gridCol w="7328806">
                  <a:extLst>
                    <a:ext uri="{9D8B030D-6E8A-4147-A177-3AD203B41FA5}">
                      <a16:colId xmlns:a16="http://schemas.microsoft.com/office/drawing/2014/main" val="2590556199"/>
                    </a:ext>
                  </a:extLst>
                </a:gridCol>
              </a:tblGrid>
              <a:tr h="237990">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rPr>
                        <a:t>時　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rPr>
                        <a:t>項　目</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rPr>
                        <a:t>内　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336936"/>
                  </a:ext>
                </a:extLst>
              </a:tr>
              <a:tr h="731520">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２分</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プロローグ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dirty="0">
                          <a:latin typeface="UD デジタル 教科書体 NK-R" panose="02020400000000000000" pitchFamily="18" charset="-128"/>
                          <a:ea typeface="UD デジタル 教科書体 NK-R" panose="02020400000000000000" pitchFamily="18" charset="-128"/>
                        </a:rPr>
                        <a:t>・指導者養成研修におけるこの単元のねらいと全体の流れの説明。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・各項目の内容は「</a:t>
                      </a:r>
                      <a:r>
                        <a:rPr kumimoji="1" lang="en-US" altLang="ja-JP" sz="1400" dirty="0">
                          <a:latin typeface="UD デジタル 教科書体 NK-R" panose="02020400000000000000" pitchFamily="18" charset="-128"/>
                          <a:ea typeface="UD デジタル 教科書体 NK-R" panose="02020400000000000000" pitchFamily="18" charset="-128"/>
                        </a:rPr>
                        <a:t>PG C-2</a:t>
                      </a:r>
                      <a:r>
                        <a:rPr kumimoji="1" lang="ja-JP" altLang="en-US" sz="1400" dirty="0">
                          <a:latin typeface="UD デジタル 教科書体 NK-R" panose="02020400000000000000" pitchFamily="18" charset="-128"/>
                          <a:ea typeface="UD デジタル 教科書体 NK-R" panose="02020400000000000000" pitchFamily="18" charset="-128"/>
                        </a:rPr>
                        <a:t>シラバス」と対応している点も説明。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6931422"/>
                  </a:ext>
                </a:extLst>
              </a:tr>
              <a:tr h="731520">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２分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UD デジタル 教科書体 NK-R" panose="02020400000000000000" pitchFamily="18" charset="-128"/>
                          <a:ea typeface="UD デジタル 教科書体 NK-R" panose="02020400000000000000" pitchFamily="18" charset="-128"/>
                        </a:rPr>
                        <a:t>Part</a:t>
                      </a:r>
                      <a:r>
                        <a:rPr kumimoji="1" lang="ja-JP" altLang="en-US" sz="1400" dirty="0">
                          <a:latin typeface="UD デジタル 教科書体 NK-R" panose="02020400000000000000" pitchFamily="18" charset="-128"/>
                          <a:ea typeface="UD デジタル 教科書体 NK-R" panose="02020400000000000000" pitchFamily="18" charset="-128"/>
                        </a:rPr>
                        <a:t>　導入①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スライド№１を活用し、就労支援のプロセスの全体像及び概要について、３つのポイント「①基本的なスキーム、②関係機関の役割、③就労支援の課題」に沿って、プロセスのそれぞれの「期」における基本的な支援について説明する。</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6628177"/>
                  </a:ext>
                </a:extLst>
              </a:tr>
              <a:tr h="731520">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５分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UD デジタル 教科書体 NK-R" panose="02020400000000000000" pitchFamily="18" charset="-128"/>
                          <a:ea typeface="UD デジタル 教科書体 NK-R" panose="02020400000000000000" pitchFamily="18" charset="-128"/>
                        </a:rPr>
                        <a:t>Part</a:t>
                      </a:r>
                      <a:r>
                        <a:rPr kumimoji="1" lang="ja-JP" altLang="en-US" sz="1400" dirty="0">
                          <a:latin typeface="UD デジタル 教科書体 NK-R" panose="02020400000000000000" pitchFamily="18" charset="-128"/>
                          <a:ea typeface="UD デジタル 教科書体 NK-R" panose="02020400000000000000" pitchFamily="18" charset="-128"/>
                        </a:rPr>
                        <a:t>　展開①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dirty="0">
                          <a:latin typeface="UD デジタル 教科書体 NK-R" panose="02020400000000000000" pitchFamily="18" charset="-128"/>
                          <a:ea typeface="UD デジタル 教科書体 NK-R" panose="02020400000000000000" pitchFamily="18" charset="-128"/>
                        </a:rPr>
                        <a:t>・スライド№２～７を活用し、就労支援の一般的なプロセスそれぞれの期「①アセスメント（就労相談）、②アセスメント（職業準備支援）、③職業紹介・マッチング、④職場適応支援、⑤職場定着支援」における、さらに具体的なポイントの説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2799879"/>
                  </a:ext>
                </a:extLst>
              </a:tr>
              <a:tr h="731520">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２分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UD デジタル 教科書体 NK-R" panose="02020400000000000000" pitchFamily="18" charset="-128"/>
                          <a:ea typeface="UD デジタル 教科書体 NK-R" panose="02020400000000000000" pitchFamily="18" charset="-128"/>
                        </a:rPr>
                        <a:t>Part</a:t>
                      </a:r>
                      <a:r>
                        <a:rPr kumimoji="1" lang="ja-JP" altLang="en-US" sz="1400" dirty="0">
                          <a:latin typeface="UD デジタル 教科書体 NK-R" panose="02020400000000000000" pitchFamily="18" charset="-128"/>
                          <a:ea typeface="UD デジタル 教科書体 NK-R" panose="02020400000000000000" pitchFamily="18" charset="-128"/>
                        </a:rPr>
                        <a:t>　導入②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・スライド№８～９を活用し、障害のある人にとっての多様な働き方の全体像の俯瞰説明。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・同時に「就労系障害福祉サービス」の現状としてそれぞれの事業の位置づけ等も合わ</a:t>
                      </a:r>
                      <a:r>
                        <a:rPr lang="ja-JP" altLang="en-US" sz="1400" dirty="0">
                          <a:latin typeface="UD デジタル 教科書体 NK-R" panose="02020400000000000000" pitchFamily="18" charset="-128"/>
                          <a:ea typeface="UD デジタル 教科書体 NK-R" panose="02020400000000000000" pitchFamily="18" charset="-128"/>
                        </a:rPr>
                        <a:t>せて説明。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7319861"/>
                  </a:ext>
                </a:extLst>
              </a:tr>
              <a:tr h="731520">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５分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UD デジタル 教科書体 NK-R" panose="02020400000000000000" pitchFamily="18" charset="-128"/>
                          <a:ea typeface="UD デジタル 教科書体 NK-R" panose="02020400000000000000" pitchFamily="18" charset="-128"/>
                        </a:rPr>
                        <a:t>Part</a:t>
                      </a:r>
                      <a:r>
                        <a:rPr kumimoji="1" lang="ja-JP" altLang="en-US" sz="1400" dirty="0">
                          <a:latin typeface="UD デジタル 教科書体 NK-R" panose="02020400000000000000" pitchFamily="18" charset="-128"/>
                          <a:ea typeface="UD デジタル 教科書体 NK-R" panose="02020400000000000000" pitchFamily="18" charset="-128"/>
                        </a:rPr>
                        <a:t>　展開②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・スライド№１０～１７を活用し、「就労系障害福祉サービスの現状」における、①就労移行支援事業、②就労継続支援</a:t>
                      </a:r>
                      <a:r>
                        <a:rPr kumimoji="1" lang="en-US" altLang="ja-JP" sz="1400" dirty="0">
                          <a:latin typeface="UD デジタル 教科書体 NK-R" panose="02020400000000000000" pitchFamily="18" charset="-128"/>
                          <a:ea typeface="UD デジタル 教科書体 NK-R" panose="02020400000000000000" pitchFamily="18" charset="-128"/>
                        </a:rPr>
                        <a:t>A</a:t>
                      </a:r>
                      <a:r>
                        <a:rPr kumimoji="1" lang="ja-JP" altLang="en-US" sz="1400" dirty="0">
                          <a:latin typeface="UD デジタル 教科書体 NK-R" panose="02020400000000000000" pitchFamily="18" charset="-128"/>
                          <a:ea typeface="UD デジタル 教科書体 NK-R" panose="02020400000000000000" pitchFamily="18" charset="-128"/>
                        </a:rPr>
                        <a:t>型事業、③就労継続支援</a:t>
                      </a:r>
                      <a:r>
                        <a:rPr kumimoji="1" lang="en-US" altLang="ja-JP" sz="1400" dirty="0">
                          <a:latin typeface="UD デジタル 教科書体 NK-R" panose="02020400000000000000" pitchFamily="18" charset="-128"/>
                          <a:ea typeface="UD デジタル 教科書体 NK-R" panose="02020400000000000000" pitchFamily="18" charset="-128"/>
                        </a:rPr>
                        <a:t>B</a:t>
                      </a:r>
                      <a:r>
                        <a:rPr kumimoji="1" lang="ja-JP" altLang="en-US" sz="1400" dirty="0">
                          <a:latin typeface="UD デジタル 教科書体 NK-R" panose="02020400000000000000" pitchFamily="18" charset="-128"/>
                          <a:ea typeface="UD デジタル 教科書体 NK-R" panose="02020400000000000000" pitchFamily="18" charset="-128"/>
                        </a:rPr>
                        <a:t>型事業、④就労定着支援事業の具体的なポイントについて</a:t>
                      </a:r>
                      <a:r>
                        <a:rPr lang="ja-JP" altLang="en-US" sz="1400" dirty="0">
                          <a:latin typeface="UD デジタル 教科書体 NK-R" panose="02020400000000000000" pitchFamily="18" charset="-128"/>
                          <a:ea typeface="UD デジタル 教科書体 NK-R" panose="02020400000000000000" pitchFamily="18" charset="-128"/>
                        </a:rPr>
                        <a:t>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8981908"/>
                  </a:ext>
                </a:extLst>
              </a:tr>
              <a:tr h="731520">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４分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まとめ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スライド№１８～２２を活用し、就労系サービスにおける障害のある人の福祉的・一般就労の状況・障害福祉計画等の状況についてポイント説明、また就労系障害福祉サービスの課題を共有し、期待される役割等について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796082"/>
                  </a:ext>
                </a:extLst>
              </a:tr>
            </a:tbl>
          </a:graphicData>
        </a:graphic>
      </p:graphicFrame>
    </p:spTree>
    <p:extLst>
      <p:ext uri="{BB962C8B-B14F-4D97-AF65-F5344CB8AC3E}">
        <p14:creationId xmlns:p14="http://schemas.microsoft.com/office/powerpoint/2010/main" val="2555246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C19C617-882F-435C-A113-49A9D9C3758E}"/>
              </a:ext>
            </a:extLst>
          </p:cNvPr>
          <p:cNvSpPr>
            <a:spLocks noGrp="1"/>
          </p:cNvSpPr>
          <p:nvPr>
            <p:ph type="title"/>
          </p:nvPr>
        </p:nvSpPr>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参考資料様々な取り組み事例</a:t>
            </a:r>
          </a:p>
        </p:txBody>
      </p:sp>
      <p:sp>
        <p:nvSpPr>
          <p:cNvPr id="2" name="テキスト ボックス 1">
            <a:extLst>
              <a:ext uri="{FF2B5EF4-FFF2-40B4-BE49-F238E27FC236}">
                <a16:creationId xmlns:a16="http://schemas.microsoft.com/office/drawing/2014/main" id="{BA7096FA-D044-01EA-C3D1-91096470C837}"/>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スライド№１７</a:t>
            </a:r>
          </a:p>
        </p:txBody>
      </p:sp>
      <p:sp>
        <p:nvSpPr>
          <p:cNvPr id="5" name="テキスト ボックス 4">
            <a:extLst>
              <a:ext uri="{FF2B5EF4-FFF2-40B4-BE49-F238E27FC236}">
                <a16:creationId xmlns:a16="http://schemas.microsoft.com/office/drawing/2014/main" id="{12C62726-7DD5-B019-6128-3452D029566D}"/>
              </a:ext>
            </a:extLst>
          </p:cNvPr>
          <p:cNvSpPr txBox="1"/>
          <p:nvPr/>
        </p:nvSpPr>
        <p:spPr>
          <a:xfrm>
            <a:off x="808263" y="2425939"/>
            <a:ext cx="10806792" cy="246221"/>
          </a:xfrm>
          <a:prstGeom prst="rect">
            <a:avLst/>
          </a:prstGeom>
          <a:noFill/>
          <a:ln>
            <a:solidFill>
              <a:schemeClr val="tx1"/>
            </a:solidFill>
          </a:ln>
        </p:spPr>
        <p:txBody>
          <a:bodyPr wrap="square" anchor="ctr">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https://www.pwc.com/jp/ja/knowledge/track-record/assets/pdf/working-transition-case-studies.pdf</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3583826E-63BB-06C6-2A49-BB8D67CFA129}"/>
              </a:ext>
            </a:extLst>
          </p:cNvPr>
          <p:cNvSpPr txBox="1"/>
          <p:nvPr/>
        </p:nvSpPr>
        <p:spPr>
          <a:xfrm>
            <a:off x="808263" y="1475231"/>
            <a:ext cx="10806792" cy="923330"/>
          </a:xfrm>
          <a:prstGeom prst="rect">
            <a:avLst/>
          </a:prstGeom>
          <a:noFill/>
          <a:ln>
            <a:solidFill>
              <a:schemeClr val="tx1"/>
            </a:solidFill>
          </a:ln>
        </p:spPr>
        <p:txBody>
          <a:bodyPr wrap="square" anchor="ctr">
            <a:spAutoFit/>
          </a:bodyPr>
          <a:lstStyle/>
          <a:p>
            <a:r>
              <a:rPr lang="ja-JP" altLang="en-US" dirty="0">
                <a:latin typeface="UD デジタル 教科書体 NK-R" panose="02020400000000000000" pitchFamily="18" charset="-128"/>
                <a:ea typeface="UD デジタル 教科書体 NK-R" panose="02020400000000000000" pitchFamily="18" charset="-128"/>
              </a:rPr>
              <a:t>平成３０年度障害者総合福祉推進事業</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「就労移行支援事業所における効果的な支援と就労定着支援の実施及び課題にかかわる調査研究 就労移行支援・就労定着支援事例集」</a:t>
            </a:r>
          </a:p>
        </p:txBody>
      </p:sp>
      <p:sp>
        <p:nvSpPr>
          <p:cNvPr id="12" name="テキスト ボックス 11">
            <a:extLst>
              <a:ext uri="{FF2B5EF4-FFF2-40B4-BE49-F238E27FC236}">
                <a16:creationId xmlns:a16="http://schemas.microsoft.com/office/drawing/2014/main" id="{EE2BEB63-7BA0-F64E-AB20-495CF1ABDFCA}"/>
              </a:ext>
            </a:extLst>
          </p:cNvPr>
          <p:cNvSpPr txBox="1"/>
          <p:nvPr/>
        </p:nvSpPr>
        <p:spPr>
          <a:xfrm>
            <a:off x="808263" y="3627201"/>
            <a:ext cx="10806792" cy="246221"/>
          </a:xfrm>
          <a:prstGeom prst="rect">
            <a:avLst/>
          </a:prstGeom>
          <a:noFill/>
          <a:ln>
            <a:solidFill>
              <a:schemeClr val="tx1"/>
            </a:solidFill>
          </a:ln>
        </p:spPr>
        <p:txBody>
          <a:bodyPr wrap="square" anchor="ctr">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https://www.mhlw.go.jp/content/12200000/000521836.pdf</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B87867C1-6686-98F2-8264-2B1669CB329F}"/>
              </a:ext>
            </a:extLst>
          </p:cNvPr>
          <p:cNvSpPr txBox="1"/>
          <p:nvPr/>
        </p:nvSpPr>
        <p:spPr>
          <a:xfrm>
            <a:off x="808263" y="2953492"/>
            <a:ext cx="10806792" cy="646331"/>
          </a:xfrm>
          <a:prstGeom prst="rect">
            <a:avLst/>
          </a:prstGeom>
          <a:noFill/>
          <a:ln>
            <a:solidFill>
              <a:schemeClr val="tx1"/>
            </a:solidFill>
          </a:ln>
        </p:spPr>
        <p:txBody>
          <a:bodyPr wrap="square">
            <a:spAutoFit/>
          </a:bodyPr>
          <a:lstStyle/>
          <a:p>
            <a:r>
              <a:rPr lang="ja-JP" altLang="en-US" dirty="0">
                <a:latin typeface="UD デジタル 教科書体 NK-R" panose="02020400000000000000" pitchFamily="18" charset="-128"/>
                <a:ea typeface="UD デジタル 教科書体 NK-R" panose="02020400000000000000" pitchFamily="18" charset="-128"/>
              </a:rPr>
              <a:t>平成３０年度障害者総合福祉推進事業</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「就労継続支援</a:t>
            </a:r>
            <a:r>
              <a:rPr lang="en-US" altLang="ja-JP" dirty="0">
                <a:latin typeface="UD デジタル 教科書体 NK-R" panose="02020400000000000000" pitchFamily="18" charset="-128"/>
                <a:ea typeface="UD デジタル 教科書体 NK-R" panose="02020400000000000000" pitchFamily="18" charset="-128"/>
              </a:rPr>
              <a:t>A</a:t>
            </a:r>
            <a:r>
              <a:rPr lang="ja-JP" altLang="en-US" dirty="0">
                <a:latin typeface="UD デジタル 教科書体 NK-R" panose="02020400000000000000" pitchFamily="18" charset="-128"/>
                <a:ea typeface="UD デジタル 教科書体 NK-R" panose="02020400000000000000" pitchFamily="18" charset="-128"/>
              </a:rPr>
              <a:t>型事業所の経営改善に関する調査研究事業報告書・経営改善事例集」</a:t>
            </a:r>
          </a:p>
        </p:txBody>
      </p:sp>
      <p:sp>
        <p:nvSpPr>
          <p:cNvPr id="18" name="テキスト ボックス 17">
            <a:extLst>
              <a:ext uri="{FF2B5EF4-FFF2-40B4-BE49-F238E27FC236}">
                <a16:creationId xmlns:a16="http://schemas.microsoft.com/office/drawing/2014/main" id="{867C92E0-8362-BD49-8912-60B6DDE2C587}"/>
              </a:ext>
            </a:extLst>
          </p:cNvPr>
          <p:cNvSpPr txBox="1"/>
          <p:nvPr/>
        </p:nvSpPr>
        <p:spPr>
          <a:xfrm>
            <a:off x="808263" y="3900800"/>
            <a:ext cx="10806792" cy="246221"/>
          </a:xfrm>
          <a:prstGeom prst="rect">
            <a:avLst/>
          </a:prstGeom>
          <a:noFill/>
          <a:ln>
            <a:solidFill>
              <a:schemeClr val="tx1"/>
            </a:solidFill>
          </a:ln>
        </p:spPr>
        <p:txBody>
          <a:bodyPr wrap="square" anchor="ctr">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https://insweb.jp/wp/wp-content/uploads/2019/04/1_1_jirei1.pdf</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B865831A-F51A-1692-93E4-C0E7DDE7EDC0}"/>
              </a:ext>
            </a:extLst>
          </p:cNvPr>
          <p:cNvSpPr txBox="1"/>
          <p:nvPr/>
        </p:nvSpPr>
        <p:spPr>
          <a:xfrm>
            <a:off x="808263" y="4432557"/>
            <a:ext cx="10806792" cy="369332"/>
          </a:xfrm>
          <a:prstGeom prst="rect">
            <a:avLst/>
          </a:prstGeom>
          <a:noFill/>
          <a:ln>
            <a:solidFill>
              <a:schemeClr val="tx1"/>
            </a:solidFill>
          </a:ln>
        </p:spPr>
        <p:txBody>
          <a:bodyPr wrap="square" anchor="ctr">
            <a:spAutoFit/>
          </a:bodyPr>
          <a:lstStyle/>
          <a:p>
            <a:r>
              <a:rPr lang="ja-JP" altLang="en-US" dirty="0">
                <a:latin typeface="UD デジタル 教科書体 NK-R" panose="02020400000000000000" pitchFamily="18" charset="-128"/>
                <a:ea typeface="UD デジタル 教科書体 NK-R" panose="02020400000000000000" pitchFamily="18" charset="-128"/>
              </a:rPr>
              <a:t>就労継続支援事業所における工賃・賃金の向上 事例集＆ワークブック </a:t>
            </a:r>
          </a:p>
        </p:txBody>
      </p:sp>
      <p:sp>
        <p:nvSpPr>
          <p:cNvPr id="24" name="テキスト ボックス 23">
            <a:extLst>
              <a:ext uri="{FF2B5EF4-FFF2-40B4-BE49-F238E27FC236}">
                <a16:creationId xmlns:a16="http://schemas.microsoft.com/office/drawing/2014/main" id="{D1B77F82-7D7D-D894-65C8-1C1B39D9653C}"/>
              </a:ext>
            </a:extLst>
          </p:cNvPr>
          <p:cNvSpPr txBox="1"/>
          <p:nvPr/>
        </p:nvSpPr>
        <p:spPr>
          <a:xfrm>
            <a:off x="808263" y="4823608"/>
            <a:ext cx="10806792" cy="246221"/>
          </a:xfrm>
          <a:prstGeom prst="rect">
            <a:avLst/>
          </a:prstGeom>
          <a:noFill/>
          <a:ln>
            <a:solidFill>
              <a:schemeClr val="tx1"/>
            </a:solidFill>
          </a:ln>
        </p:spPr>
        <p:txBody>
          <a:bodyPr wrap="square">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https://insweb.jp/wp/wp-content/uploads/2019/04/2_1_jirei1.pdf</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a:extLst>
              <a:ext uri="{FF2B5EF4-FFF2-40B4-BE49-F238E27FC236}">
                <a16:creationId xmlns:a16="http://schemas.microsoft.com/office/drawing/2014/main" id="{1314AE95-E4B6-E7A4-9FC7-95D3A13F8A0D}"/>
              </a:ext>
            </a:extLst>
          </p:cNvPr>
          <p:cNvSpPr txBox="1"/>
          <p:nvPr/>
        </p:nvSpPr>
        <p:spPr>
          <a:xfrm>
            <a:off x="808263" y="5746416"/>
            <a:ext cx="10806791" cy="246221"/>
          </a:xfrm>
          <a:prstGeom prst="rect">
            <a:avLst/>
          </a:prstGeom>
          <a:noFill/>
          <a:ln>
            <a:solidFill>
              <a:schemeClr val="tx1"/>
            </a:solidFill>
          </a:ln>
        </p:spPr>
        <p:txBody>
          <a:bodyPr wrap="square" anchor="ctr">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https://www.pref.kumamoto.jp/uploaded/life/137469_279381_misc.pdf</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C71A7BC5-21BA-81BD-456E-74BB6C436098}"/>
              </a:ext>
            </a:extLst>
          </p:cNvPr>
          <p:cNvSpPr txBox="1"/>
          <p:nvPr/>
        </p:nvSpPr>
        <p:spPr>
          <a:xfrm>
            <a:off x="808263" y="5355365"/>
            <a:ext cx="10806792" cy="369332"/>
          </a:xfrm>
          <a:prstGeom prst="rect">
            <a:avLst/>
          </a:prstGeom>
          <a:noFill/>
          <a:ln>
            <a:solidFill>
              <a:schemeClr val="tx1"/>
            </a:solidFill>
          </a:ln>
        </p:spPr>
        <p:txBody>
          <a:bodyPr wrap="square" anchor="ctr">
            <a:spAutoFit/>
          </a:bodyPr>
          <a:lstStyle/>
          <a:p>
            <a:r>
              <a:rPr lang="zh-TW" altLang="en-US" dirty="0">
                <a:latin typeface="UD デジタル 教科書体 NK-R" panose="02020400000000000000" pitchFamily="18" charset="-128"/>
                <a:ea typeface="UD デジタル 教科書体 NK-R" panose="02020400000000000000" pitchFamily="18" charset="-128"/>
              </a:rPr>
              <a:t>令和２年度（</a:t>
            </a:r>
            <a:r>
              <a:rPr lang="en-US" altLang="zh-TW" dirty="0">
                <a:latin typeface="UD デジタル 教科書体 NK-R" panose="02020400000000000000" pitchFamily="18" charset="-128"/>
                <a:ea typeface="UD デジタル 教科書体 NK-R" panose="02020400000000000000" pitchFamily="18" charset="-128"/>
              </a:rPr>
              <a:t>2020</a:t>
            </a:r>
            <a:r>
              <a:rPr lang="zh-TW" altLang="en-US" dirty="0">
                <a:latin typeface="UD デジタル 教科書体 NK-R" panose="02020400000000000000" pitchFamily="18" charset="-128"/>
                <a:ea typeface="UD デジタル 教科書体 NK-R" panose="02020400000000000000" pitchFamily="18" charset="-128"/>
              </a:rPr>
              <a:t>年度）熊本県委託事業</a:t>
            </a:r>
            <a:r>
              <a:rPr lang="ja-JP" altLang="en-US" dirty="0">
                <a:latin typeface="UD デジタル 教科書体 NK-R" panose="02020400000000000000" pitchFamily="18" charset="-128"/>
                <a:ea typeface="UD デジタル 教科書体 NK-R" panose="02020400000000000000" pitchFamily="18" charset="-128"/>
              </a:rPr>
              <a:t>「就労継続支援事業所の取組好事例集</a:t>
            </a:r>
          </a:p>
        </p:txBody>
      </p:sp>
    </p:spTree>
    <p:extLst>
      <p:ext uri="{BB962C8B-B14F-4D97-AF65-F5344CB8AC3E}">
        <p14:creationId xmlns:p14="http://schemas.microsoft.com/office/powerpoint/2010/main" val="1356852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27E723BB-AEA9-44F7-85BC-7C4484A28BFF}"/>
              </a:ext>
            </a:extLst>
          </p:cNvPr>
          <p:cNvSpPr/>
          <p:nvPr/>
        </p:nvSpPr>
        <p:spPr>
          <a:xfrm>
            <a:off x="9091826" y="3428999"/>
            <a:ext cx="2453468" cy="3063876"/>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kumimoji="1" lang="ja-JP" altLang="en-US" sz="1600" u="sng" dirty="0">
                <a:latin typeface="UD デジタル 教科書体 NK-R" panose="02020400000000000000" pitchFamily="18" charset="-128"/>
                <a:ea typeface="UD デジタル 教科書体 NK-R" panose="02020400000000000000" pitchFamily="18" charset="-128"/>
              </a:rPr>
              <a:t>企業等</a:t>
            </a:r>
          </a:p>
        </p:txBody>
      </p:sp>
      <p:sp>
        <p:nvSpPr>
          <p:cNvPr id="7" name="正方形/長方形 6">
            <a:extLst>
              <a:ext uri="{FF2B5EF4-FFF2-40B4-BE49-F238E27FC236}">
                <a16:creationId xmlns:a16="http://schemas.microsoft.com/office/drawing/2014/main" id="{6ED6CB26-8359-4F9B-BE21-9C4306B0AB71}"/>
              </a:ext>
            </a:extLst>
          </p:cNvPr>
          <p:cNvSpPr/>
          <p:nvPr/>
        </p:nvSpPr>
        <p:spPr>
          <a:xfrm>
            <a:off x="5203523" y="3675997"/>
            <a:ext cx="1900362" cy="116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１，２８８人／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H15</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２，４６０人／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H18</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１．９倍）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３，２９３人／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H21</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２．６倍）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４，４０３人／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H22</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３．４倍）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５，６７５人／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H23</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４．４倍）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７，７１７人／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H24</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６．０倍）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１０，００１人／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H25</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７．８倍）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タイトル 1">
            <a:extLst>
              <a:ext uri="{FF2B5EF4-FFF2-40B4-BE49-F238E27FC236}">
                <a16:creationId xmlns:a16="http://schemas.microsoft.com/office/drawing/2014/main" id="{49220C4D-63F7-4208-BBEB-3782100D8D43}"/>
              </a:ext>
            </a:extLst>
          </p:cNvPr>
          <p:cNvSpPr>
            <a:spLocks noGrp="1"/>
          </p:cNvSpPr>
          <p:nvPr>
            <p:ph type="title"/>
          </p:nvPr>
        </p:nvSpPr>
        <p:spPr/>
        <p:txBody>
          <a:bodyPr anchor="t">
            <a:normAutofit/>
          </a:bodyPr>
          <a:lstStyle/>
          <a:p>
            <a:r>
              <a:rPr lang="ja-JP" altLang="en-US" b="0" dirty="0"/>
              <a:t>まとめ～課題と求められる役割とは</a:t>
            </a:r>
            <a:br>
              <a:rPr kumimoji="1" lang="en-US" altLang="ja-JP" sz="3600" b="0" dirty="0"/>
            </a:br>
            <a:r>
              <a:rPr kumimoji="1" lang="ja-JP" altLang="en-US" sz="2400" b="0" u="none" dirty="0"/>
              <a:t>就労支援施策の対象となる障害者数</a:t>
            </a:r>
            <a:endParaRPr kumimoji="1" lang="ja-JP" altLang="en-US" sz="3600" b="0" dirty="0"/>
          </a:p>
        </p:txBody>
      </p:sp>
      <p:sp>
        <p:nvSpPr>
          <p:cNvPr id="3" name="四角形: 角を丸くする 2">
            <a:extLst>
              <a:ext uri="{FF2B5EF4-FFF2-40B4-BE49-F238E27FC236}">
                <a16:creationId xmlns:a16="http://schemas.microsoft.com/office/drawing/2014/main" id="{D4B28545-E4A1-4ADD-8A5C-1ECF9676312F}"/>
              </a:ext>
            </a:extLst>
          </p:cNvPr>
          <p:cNvSpPr/>
          <p:nvPr/>
        </p:nvSpPr>
        <p:spPr>
          <a:xfrm>
            <a:off x="838200" y="1351722"/>
            <a:ext cx="10515600" cy="1049571"/>
          </a:xfrm>
          <a:prstGeom prst="roundRect">
            <a:avLst/>
          </a:prstGeom>
          <a:solidFill>
            <a:srgbClr val="FFFFCC"/>
          </a:solidFill>
          <a:ln/>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1600" dirty="0">
                <a:latin typeface="UD デジタル 教科書体 NK-R" panose="02020400000000000000" pitchFamily="18" charset="-128"/>
                <a:ea typeface="UD デジタル 教科書体 NK-R" panose="02020400000000000000" pitchFamily="18" charset="-128"/>
              </a:rPr>
              <a:t>障害者総数</a:t>
            </a: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約９６５万人</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（身体４３６．０万人、知的１０９．４万人、精神４１９．３万人）</a:t>
            </a:r>
            <a:r>
              <a:rPr kumimoji="1" lang="ja-JP" altLang="en-US" sz="1600" dirty="0">
                <a:latin typeface="UD デジタル 教科書体 NK-R" panose="02020400000000000000" pitchFamily="18" charset="-128"/>
                <a:ea typeface="UD デジタル 教科書体 NK-R" panose="02020400000000000000" pitchFamily="18" charset="-128"/>
              </a:rPr>
              <a:t>中</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１８歳～６４歳の在宅者数</a:t>
            </a: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約３７７万人</a:t>
            </a:r>
            <a:r>
              <a:rPr kumimoji="1" lang="ja-JP" altLang="en-US" sz="1600" dirty="0">
                <a:latin typeface="UD デジタル 教科書体 NK-R" panose="02020400000000000000" pitchFamily="18" charset="-128"/>
                <a:ea typeface="UD デジタル 教科書体 NK-R" panose="02020400000000000000" pitchFamily="18" charset="-128"/>
              </a:rPr>
              <a:t>（身体１０１．３万人、知的５８．０万人、精神２１７．２万人）</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身体障害者数及び知的障害者数は、生活のしづらさなどに関する調査及び社会福祉施設等調査等による身体障害者手帳及び療育手帳の所持者数等を元に算　</a:t>
            </a:r>
            <a:endParaRPr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　　出した推計値、精神障害者は、患者調査を元に算出した推計値。このほか、就労支援施策については、難病患者等が対象になる。</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A5534C0F-F2DB-4A64-9240-07D8FE6FB5F5}"/>
              </a:ext>
            </a:extLst>
          </p:cNvPr>
          <p:cNvSpPr/>
          <p:nvPr/>
        </p:nvSpPr>
        <p:spPr>
          <a:xfrm>
            <a:off x="978010" y="2510480"/>
            <a:ext cx="1168842" cy="58108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一般就労への移行の現状</a:t>
            </a:r>
          </a:p>
        </p:txBody>
      </p:sp>
      <p:sp>
        <p:nvSpPr>
          <p:cNvPr id="5" name="四角形: 角を丸くする 4">
            <a:extLst>
              <a:ext uri="{FF2B5EF4-FFF2-40B4-BE49-F238E27FC236}">
                <a16:creationId xmlns:a16="http://schemas.microsoft.com/office/drawing/2014/main" id="{92198C77-2132-4937-94E9-BAEC832ED2FD}"/>
              </a:ext>
            </a:extLst>
          </p:cNvPr>
          <p:cNvSpPr/>
          <p:nvPr/>
        </p:nvSpPr>
        <p:spPr>
          <a:xfrm>
            <a:off x="838200" y="2451998"/>
            <a:ext cx="10515600" cy="69804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UD デジタル 教科書体 NK-R" panose="02020400000000000000" pitchFamily="18" charset="-128"/>
                <a:ea typeface="UD デジタル 教科書体 NK-R" panose="02020400000000000000" pitchFamily="18" charset="-128"/>
              </a:rPr>
              <a:t>　　　　　　　　　　　　　　　①特別支援学校から一般企業への就職が約３０．７％　就労系障害福祉サービスの利用が約３２．１％</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②就労系障害福祉サービスから一般企業への就職は、年々増加し、令和２年は約１．９万人が一般就労への移行を実現</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6" name="四角形: 角を丸くする 5">
            <a:extLst>
              <a:ext uri="{FF2B5EF4-FFF2-40B4-BE49-F238E27FC236}">
                <a16:creationId xmlns:a16="http://schemas.microsoft.com/office/drawing/2014/main" id="{F831BD18-5FEF-483D-9E53-418FDE94CCBB}"/>
              </a:ext>
            </a:extLst>
          </p:cNvPr>
          <p:cNvSpPr/>
          <p:nvPr/>
        </p:nvSpPr>
        <p:spPr>
          <a:xfrm>
            <a:off x="1921450" y="3428999"/>
            <a:ext cx="3366168" cy="17630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u="sng" dirty="0">
                <a:latin typeface="UD デジタル 教科書体 NK-R" panose="02020400000000000000" pitchFamily="18" charset="-128"/>
                <a:ea typeface="UD デジタル 教科書体 NK-R" panose="02020400000000000000" pitchFamily="18" charset="-128"/>
              </a:rPr>
              <a:t>障害福祉サービス</a:t>
            </a:r>
            <a:endParaRPr kumimoji="1" lang="en-US" altLang="ja-JP" sz="1600" u="sng" dirty="0">
              <a:latin typeface="UD デジタル 教科書体 NK-R" panose="02020400000000000000" pitchFamily="18" charset="-128"/>
              <a:ea typeface="UD デジタル 教科書体 NK-R" panose="02020400000000000000" pitchFamily="18" charset="-128"/>
            </a:endParaRPr>
          </a:p>
          <a:p>
            <a:pPr algn="ctr"/>
            <a:endParaRPr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・就労移行支援事業　　約３．５万人</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・就労継続支援</a:t>
            </a:r>
            <a:r>
              <a:rPr lang="en-US" altLang="ja-JP" sz="1400" dirty="0">
                <a:latin typeface="UD デジタル 教科書体 NK-R" panose="02020400000000000000" pitchFamily="18" charset="-128"/>
                <a:ea typeface="UD デジタル 教科書体 NK-R" panose="02020400000000000000" pitchFamily="18" charset="-128"/>
              </a:rPr>
              <a:t>A</a:t>
            </a:r>
            <a:r>
              <a:rPr lang="ja-JP" altLang="en-US" sz="1400" dirty="0">
                <a:latin typeface="UD デジタル 教科書体 NK-R" panose="02020400000000000000" pitchFamily="18" charset="-128"/>
                <a:ea typeface="UD デジタル 教科書体 NK-R" panose="02020400000000000000" pitchFamily="18" charset="-128"/>
              </a:rPr>
              <a:t>型事業　　約７．７万人</a:t>
            </a:r>
            <a:endParaRPr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・就労継続支援</a:t>
            </a:r>
            <a:r>
              <a:rPr kumimoji="1" lang="en-US" altLang="ja-JP" sz="1400" dirty="0">
                <a:latin typeface="UD デジタル 教科書体 NK-R" panose="02020400000000000000" pitchFamily="18" charset="-128"/>
                <a:ea typeface="UD デジタル 教科書体 NK-R" panose="02020400000000000000" pitchFamily="18" charset="-128"/>
              </a:rPr>
              <a:t>B</a:t>
            </a:r>
            <a:r>
              <a:rPr kumimoji="1" lang="ja-JP" altLang="en-US" sz="1400" dirty="0">
                <a:latin typeface="UD デジタル 教科書体 NK-R" panose="02020400000000000000" pitchFamily="18" charset="-128"/>
                <a:ea typeface="UD デジタル 教科書体 NK-R" panose="02020400000000000000" pitchFamily="18" charset="-128"/>
              </a:rPr>
              <a:t>型事業　　約２８．７万人</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pPr algn="r"/>
            <a:r>
              <a:rPr kumimoji="1" lang="ja-JP" altLang="en-US" sz="1200" dirty="0">
                <a:latin typeface="UD デジタル 教科書体 NK-R" panose="02020400000000000000" pitchFamily="18" charset="-128"/>
                <a:ea typeface="UD デジタル 教科書体 NK-R" panose="02020400000000000000" pitchFamily="18" charset="-128"/>
              </a:rPr>
              <a:t>（令和３年３月時点）</a:t>
            </a:r>
          </a:p>
        </p:txBody>
      </p:sp>
      <p:sp>
        <p:nvSpPr>
          <p:cNvPr id="8" name="正方形/長方形 7">
            <a:extLst>
              <a:ext uri="{FF2B5EF4-FFF2-40B4-BE49-F238E27FC236}">
                <a16:creationId xmlns:a16="http://schemas.microsoft.com/office/drawing/2014/main" id="{6007C5FD-C2AD-40DB-8C40-20879D889BFA}"/>
              </a:ext>
            </a:extLst>
          </p:cNvPr>
          <p:cNvSpPr/>
          <p:nvPr/>
        </p:nvSpPr>
        <p:spPr>
          <a:xfrm>
            <a:off x="6262949" y="3255556"/>
            <a:ext cx="1681871" cy="430887"/>
          </a:xfrm>
          <a:prstGeom prst="rect">
            <a:avLst/>
          </a:prstGeom>
          <a:noFill/>
        </p:spPr>
        <p:txBody>
          <a:bodyPr wrap="none" lIns="91440" tIns="45720" rIns="91440" bIns="45720">
            <a:spAutoFit/>
          </a:bodyPr>
          <a:lstStyle/>
          <a:p>
            <a:r>
              <a:rPr lang="ja-JP" altLang="en-US" sz="1100" b="1" dirty="0">
                <a:ln w="0"/>
                <a:solidFill>
                  <a:srgbClr val="FF0000"/>
                </a:solidFill>
                <a:latin typeface="UD デジタル 教科書体 NK-R" panose="02020400000000000000" pitchFamily="18" charset="-128"/>
                <a:ea typeface="UD デジタル 教科書体 NK-R" panose="02020400000000000000" pitchFamily="18" charset="-128"/>
              </a:rPr>
              <a:t>就労系障害福祉サービス</a:t>
            </a:r>
            <a:endParaRPr lang="en-US" altLang="ja-JP" sz="1100" b="1" dirty="0">
              <a:ln w="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100" b="1" dirty="0">
                <a:ln w="0"/>
                <a:solidFill>
                  <a:srgbClr val="FF0000"/>
                </a:solidFill>
                <a:latin typeface="UD デジタル 教科書体 NK-R" panose="02020400000000000000" pitchFamily="18" charset="-128"/>
                <a:ea typeface="UD デジタル 教科書体 NK-R" panose="02020400000000000000" pitchFamily="18" charset="-128"/>
              </a:rPr>
              <a:t>から一般就労への移行</a:t>
            </a:r>
            <a:endParaRPr lang="ja-JP" altLang="en-US" sz="1100" b="1" cap="none" spc="0" dirty="0">
              <a:ln w="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C4EEC0CD-391A-4B79-B519-0FEBB329B2E4}"/>
              </a:ext>
            </a:extLst>
          </p:cNvPr>
          <p:cNvSpPr/>
          <p:nvPr/>
        </p:nvSpPr>
        <p:spPr>
          <a:xfrm>
            <a:off x="7011896" y="3675997"/>
            <a:ext cx="1987941" cy="1347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１０，９２０人／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H26</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８．５倍）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１１，９２８人／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H27</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９．３倍）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１３，５１７人／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２８（１０．５倍）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１４，８４５人／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H29</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（１１．５倍）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１９，９６３人／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H30</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（１５．５倍）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２１，９１９人／　</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１（１７．０倍）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rgbClr val="FF0000"/>
                </a:solidFill>
                <a:latin typeface="UD デジタル 教科書体 NK-R" panose="02020400000000000000" pitchFamily="18" charset="-128"/>
                <a:ea typeface="UD デジタル 教科書体 NK-R" panose="02020400000000000000" pitchFamily="18" charset="-128"/>
              </a:rPr>
              <a:t>１８，５９９人／　</a:t>
            </a:r>
            <a:r>
              <a:rPr kumimoji="1" lang="en-US" altLang="ja-JP" sz="1050" dirty="0">
                <a:solidFill>
                  <a:srgbClr val="FF0000"/>
                </a:solidFill>
                <a:latin typeface="UD デジタル 教科書体 NK-R" panose="02020400000000000000" pitchFamily="18" charset="-128"/>
                <a:ea typeface="UD デジタル 教科書体 NK-R" panose="02020400000000000000" pitchFamily="18" charset="-128"/>
              </a:rPr>
              <a:t>R</a:t>
            </a:r>
            <a:r>
              <a:rPr kumimoji="1" lang="ja-JP" altLang="en-US" sz="1050" dirty="0">
                <a:solidFill>
                  <a:srgbClr val="FF0000"/>
                </a:solidFill>
                <a:latin typeface="UD デジタル 教科書体 NK-R" panose="02020400000000000000" pitchFamily="18" charset="-128"/>
                <a:ea typeface="UD デジタル 教科書体 NK-R" panose="02020400000000000000" pitchFamily="18" charset="-128"/>
              </a:rPr>
              <a:t>２（１４．４倍）</a:t>
            </a:r>
          </a:p>
        </p:txBody>
      </p:sp>
      <p:sp>
        <p:nvSpPr>
          <p:cNvPr id="9" name="矢印: 右 8">
            <a:extLst>
              <a:ext uri="{FF2B5EF4-FFF2-40B4-BE49-F238E27FC236}">
                <a16:creationId xmlns:a16="http://schemas.microsoft.com/office/drawing/2014/main" id="{7E992B34-F8DE-4E69-9094-24354394ECCB}"/>
              </a:ext>
            </a:extLst>
          </p:cNvPr>
          <p:cNvSpPr/>
          <p:nvPr/>
        </p:nvSpPr>
        <p:spPr>
          <a:xfrm>
            <a:off x="5379607" y="4839242"/>
            <a:ext cx="3599606" cy="286497"/>
          </a:xfrm>
          <a:prstGeom prst="rightArrow">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就職</a:t>
            </a:r>
          </a:p>
        </p:txBody>
      </p:sp>
      <p:sp>
        <p:nvSpPr>
          <p:cNvPr id="11" name="正方形/長方形 10">
            <a:extLst>
              <a:ext uri="{FF2B5EF4-FFF2-40B4-BE49-F238E27FC236}">
                <a16:creationId xmlns:a16="http://schemas.microsoft.com/office/drawing/2014/main" id="{0F0C0CF9-9362-48DE-A326-17E357BACFEB}"/>
              </a:ext>
            </a:extLst>
          </p:cNvPr>
          <p:cNvSpPr/>
          <p:nvPr/>
        </p:nvSpPr>
        <p:spPr>
          <a:xfrm>
            <a:off x="9241432" y="4045847"/>
            <a:ext cx="2154256" cy="906449"/>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100" dirty="0">
                <a:latin typeface="UD デジタル 教科書体 NK-R" panose="02020400000000000000" pitchFamily="18" charset="-128"/>
                <a:ea typeface="UD デジタル 教科書体 NK-R" panose="02020400000000000000" pitchFamily="18" charset="-128"/>
              </a:rPr>
              <a:t>雇用者数</a:t>
            </a:r>
            <a:r>
              <a:rPr lang="ja-JP" altLang="en-US" sz="1100" dirty="0">
                <a:latin typeface="UD デジタル 教科書体 NK-R" panose="02020400000000000000" pitchFamily="18" charset="-128"/>
                <a:ea typeface="UD デジタル 教科書体 NK-R" panose="02020400000000000000" pitchFamily="18" charset="-128"/>
              </a:rPr>
              <a:t>　</a:t>
            </a:r>
            <a:r>
              <a:rPr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約５９．８万人</a:t>
            </a:r>
            <a:endParaRPr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R</a:t>
            </a:r>
            <a:r>
              <a:rPr kumimoji="1" lang="ja-JP" altLang="en-US" sz="1100" dirty="0">
                <a:latin typeface="UD デジタル 教科書体 NK-R" panose="02020400000000000000" pitchFamily="18" charset="-128"/>
                <a:ea typeface="UD デジタル 教科書体 NK-R" panose="02020400000000000000" pitchFamily="18" charset="-128"/>
              </a:rPr>
              <a:t>３年</a:t>
            </a:r>
            <a:r>
              <a:rPr lang="ja-JP" altLang="en-US" sz="1100" dirty="0">
                <a:latin typeface="UD デジタル 教科書体 NK-R" panose="02020400000000000000" pitchFamily="18" charset="-128"/>
                <a:ea typeface="UD デジタル 教科書体 NK-R" panose="02020400000000000000" pitchFamily="18" charset="-128"/>
              </a:rPr>
              <a:t>６</a:t>
            </a:r>
            <a:r>
              <a:rPr kumimoji="1" lang="ja-JP" altLang="en-US" sz="1100" dirty="0">
                <a:latin typeface="UD デジタル 教科書体 NK-R" panose="02020400000000000000" pitchFamily="18" charset="-128"/>
                <a:ea typeface="UD デジタル 教科書体 NK-R" panose="02020400000000000000" pitchFamily="18" charset="-128"/>
              </a:rPr>
              <a:t>月</a:t>
            </a:r>
            <a:r>
              <a:rPr lang="ja-JP" altLang="en-US" sz="1100" dirty="0">
                <a:latin typeface="UD デジタル 教科書体 NK-R" panose="02020400000000000000" pitchFamily="18" charset="-128"/>
                <a:ea typeface="UD デジタル 教科書体 NK-R" panose="02020400000000000000" pitchFamily="18" charset="-128"/>
              </a:rPr>
              <a:t>１</a:t>
            </a:r>
            <a:r>
              <a:rPr kumimoji="1" lang="ja-JP" altLang="en-US" sz="1100" dirty="0">
                <a:latin typeface="UD デジタル 教科書体 NK-R" panose="02020400000000000000" pitchFamily="18" charset="-128"/>
                <a:ea typeface="UD デジタル 教科書体 NK-R" panose="02020400000000000000" pitchFamily="18" charset="-128"/>
              </a:rPr>
              <a:t>日）</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４３．５人以上企業</a:t>
            </a:r>
            <a:endParaRPr lang="en-US" altLang="ja-JP" sz="1000" dirty="0">
              <a:latin typeface="UD デジタル 教科書体 NK-R" panose="02020400000000000000" pitchFamily="18" charset="-128"/>
              <a:ea typeface="UD デジタル 教科書体 NK-R" panose="02020400000000000000" pitchFamily="18" charset="-128"/>
            </a:endParaRPr>
          </a:p>
          <a:p>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身体・知的・精神の手帳所持者</a:t>
            </a:r>
          </a:p>
        </p:txBody>
      </p:sp>
      <p:sp>
        <p:nvSpPr>
          <p:cNvPr id="12" name="正方形/長方形 11">
            <a:extLst>
              <a:ext uri="{FF2B5EF4-FFF2-40B4-BE49-F238E27FC236}">
                <a16:creationId xmlns:a16="http://schemas.microsoft.com/office/drawing/2014/main" id="{F499B11E-DFA6-461D-9E61-D8FF17D147FA}"/>
              </a:ext>
            </a:extLst>
          </p:cNvPr>
          <p:cNvSpPr/>
          <p:nvPr/>
        </p:nvSpPr>
        <p:spPr>
          <a:xfrm>
            <a:off x="9241432" y="5175084"/>
            <a:ext cx="2154256" cy="906449"/>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dirty="0">
                <a:latin typeface="UD デジタル 教科書体 NK-R" panose="02020400000000000000" pitchFamily="18" charset="-128"/>
                <a:ea typeface="UD デジタル 教科書体 NK-R" panose="02020400000000000000" pitchFamily="18" charset="-128"/>
              </a:rPr>
              <a:t>ハローワークからの紹介就職件数</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８９，８４０件（</a:t>
            </a:r>
            <a:r>
              <a:rPr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A</a:t>
            </a:r>
            <a:r>
              <a:rPr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型１８，５６９件）</a:t>
            </a:r>
            <a:endParaRPr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R</a:t>
            </a:r>
            <a:r>
              <a:rPr lang="ja-JP" altLang="en-US" sz="1100" dirty="0">
                <a:latin typeface="UD デジタル 教科書体 NK-R" panose="02020400000000000000" pitchFamily="18" charset="-128"/>
                <a:ea typeface="UD デジタル 教科書体 NK-R" panose="02020400000000000000" pitchFamily="18" charset="-128"/>
              </a:rPr>
              <a:t>２年度）</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14" name="四角形: 角を丸くする 13">
            <a:extLst>
              <a:ext uri="{FF2B5EF4-FFF2-40B4-BE49-F238E27FC236}">
                <a16:creationId xmlns:a16="http://schemas.microsoft.com/office/drawing/2014/main" id="{2927CACA-8C29-4F53-B9E4-FB9AD81BDACB}"/>
              </a:ext>
            </a:extLst>
          </p:cNvPr>
          <p:cNvSpPr/>
          <p:nvPr/>
        </p:nvSpPr>
        <p:spPr>
          <a:xfrm>
            <a:off x="4508390" y="5295569"/>
            <a:ext cx="3216062" cy="1197306"/>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u="sng" dirty="0">
                <a:solidFill>
                  <a:schemeClr val="tx1"/>
                </a:solidFill>
                <a:latin typeface="UD デジタル 教科書体 NK-R" panose="02020400000000000000" pitchFamily="18" charset="-128"/>
                <a:ea typeface="UD デジタル 教科書体 NK-R" panose="02020400000000000000" pitchFamily="18" charset="-128"/>
              </a:rPr>
              <a:t>特別支援学校</a:t>
            </a:r>
            <a:endParaRPr kumimoji="1" lang="en-US" altLang="ja-JP" sz="1600"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卒業生２１，８４６人（</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R</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３年３月卒）</a:t>
            </a: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5" name="吹き出し: 上矢印 14">
            <a:extLst>
              <a:ext uri="{FF2B5EF4-FFF2-40B4-BE49-F238E27FC236}">
                <a16:creationId xmlns:a16="http://schemas.microsoft.com/office/drawing/2014/main" id="{C7FE0DE4-699A-442F-8724-7BA34B027AC5}"/>
              </a:ext>
            </a:extLst>
          </p:cNvPr>
          <p:cNvSpPr/>
          <p:nvPr/>
        </p:nvSpPr>
        <p:spPr>
          <a:xfrm>
            <a:off x="2049526" y="5025061"/>
            <a:ext cx="3012897" cy="763326"/>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１３，１３９人／年</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r>
              <a:rPr lang="ja-JP" altLang="en-US" sz="1200" dirty="0">
                <a:latin typeface="UD デジタル 教科書体 NK-R" panose="02020400000000000000" pitchFamily="18" charset="-128"/>
                <a:ea typeface="UD デジタル 教科書体 NK-R" panose="02020400000000000000" pitchFamily="18" charset="-128"/>
              </a:rPr>
              <a:t>（うち就労系障害福祉サービス　</a:t>
            </a:r>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７，０１６人</a:t>
            </a:r>
            <a:r>
              <a:rPr lang="ja-JP" altLang="en-US" sz="1200" dirty="0">
                <a:latin typeface="UD デジタル 教科書体 NK-R" panose="02020400000000000000" pitchFamily="18" charset="-128"/>
                <a:ea typeface="UD デジタル 教科書体 NK-R" panose="02020400000000000000" pitchFamily="18" charset="-128"/>
              </a:rPr>
              <a:t>）</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6" name="矢印: 右 15">
            <a:extLst>
              <a:ext uri="{FF2B5EF4-FFF2-40B4-BE49-F238E27FC236}">
                <a16:creationId xmlns:a16="http://schemas.microsoft.com/office/drawing/2014/main" id="{6232709B-652D-48A2-A8FE-D648E4FF6A1E}"/>
              </a:ext>
            </a:extLst>
          </p:cNvPr>
          <p:cNvSpPr/>
          <p:nvPr/>
        </p:nvSpPr>
        <p:spPr>
          <a:xfrm>
            <a:off x="7816441" y="5359179"/>
            <a:ext cx="1183396" cy="929805"/>
          </a:xfrm>
          <a:prstGeom prst="rightArrow">
            <a:avLst>
              <a:gd name="adj1" fmla="val 50000"/>
              <a:gd name="adj2" fmla="val 299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就職</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６，７０５人／年</a:t>
            </a:r>
          </a:p>
        </p:txBody>
      </p:sp>
      <p:sp>
        <p:nvSpPr>
          <p:cNvPr id="17" name="正方形/長方形 16">
            <a:extLst>
              <a:ext uri="{FF2B5EF4-FFF2-40B4-BE49-F238E27FC236}">
                <a16:creationId xmlns:a16="http://schemas.microsoft.com/office/drawing/2014/main" id="{8E88699B-26F1-49F1-AF01-60C576EBC439}"/>
              </a:ext>
            </a:extLst>
          </p:cNvPr>
          <p:cNvSpPr/>
          <p:nvPr/>
        </p:nvSpPr>
        <p:spPr>
          <a:xfrm>
            <a:off x="1048703" y="3425598"/>
            <a:ext cx="755374" cy="306727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kumimoji="1" lang="ja-JP" altLang="en-US" sz="1600" u="sng" dirty="0">
                <a:solidFill>
                  <a:schemeClr val="tx1"/>
                </a:solidFill>
                <a:latin typeface="UD デジタル 教科書体 NK-R" panose="02020400000000000000" pitchFamily="18" charset="-128"/>
                <a:ea typeface="UD デジタル 教科書体 NK-R" panose="02020400000000000000" pitchFamily="18" charset="-128"/>
              </a:rPr>
              <a:t>大学・専修学校への進学等</a:t>
            </a:r>
          </a:p>
        </p:txBody>
      </p:sp>
      <p:sp>
        <p:nvSpPr>
          <p:cNvPr id="18" name="矢印: 左 17">
            <a:extLst>
              <a:ext uri="{FF2B5EF4-FFF2-40B4-BE49-F238E27FC236}">
                <a16:creationId xmlns:a16="http://schemas.microsoft.com/office/drawing/2014/main" id="{CAEAB504-7824-4857-BC35-35CF60C074EE}"/>
              </a:ext>
            </a:extLst>
          </p:cNvPr>
          <p:cNvSpPr/>
          <p:nvPr/>
        </p:nvSpPr>
        <p:spPr>
          <a:xfrm>
            <a:off x="1953683" y="5872723"/>
            <a:ext cx="2462718" cy="620152"/>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７４９人／年</a:t>
            </a:r>
          </a:p>
        </p:txBody>
      </p:sp>
      <p:sp>
        <p:nvSpPr>
          <p:cNvPr id="19" name="正方形/長方形 18">
            <a:extLst>
              <a:ext uri="{FF2B5EF4-FFF2-40B4-BE49-F238E27FC236}">
                <a16:creationId xmlns:a16="http://schemas.microsoft.com/office/drawing/2014/main" id="{7A277351-5F1D-130B-1CA4-7B35FC499457}"/>
              </a:ext>
            </a:extLst>
          </p:cNvPr>
          <p:cNvSpPr/>
          <p:nvPr/>
        </p:nvSpPr>
        <p:spPr>
          <a:xfrm>
            <a:off x="3743234" y="6500608"/>
            <a:ext cx="7962436" cy="261610"/>
          </a:xfrm>
          <a:prstGeom prst="rect">
            <a:avLst/>
          </a:prstGeom>
          <a:noFill/>
        </p:spPr>
        <p:txBody>
          <a:bodyPr wrap="none" lIns="91440" tIns="45720" rIns="91440" bIns="45720" anchor="ctr">
            <a:spAutoFit/>
          </a:bodyPr>
          <a:lstStyle/>
          <a:p>
            <a:pPr algn="ctr"/>
            <a:r>
              <a:rPr lang="en-US" altLang="ja-JP" sz="1100" dirty="0">
                <a:ln w="0"/>
                <a:latin typeface="UD デジタル 教科書体 NK-R" panose="02020400000000000000" pitchFamily="18" charset="-128"/>
                <a:ea typeface="UD デジタル 教科書体 NK-R" panose="02020400000000000000" pitchFamily="18" charset="-128"/>
              </a:rPr>
              <a:t>【</a:t>
            </a:r>
            <a:r>
              <a:rPr lang="ja-JP" altLang="en-US" sz="1100" dirty="0">
                <a:ln w="0"/>
                <a:latin typeface="UD デジタル 教科書体 NK-R" panose="02020400000000000000" pitchFamily="18" charset="-128"/>
                <a:ea typeface="UD デジタル 教科書体 NK-R" panose="02020400000000000000" pitchFamily="18" charset="-128"/>
              </a:rPr>
              <a:t>出典</a:t>
            </a:r>
            <a:r>
              <a:rPr lang="en-US" altLang="ja-JP" sz="1100" dirty="0">
                <a:ln w="0"/>
                <a:latin typeface="UD デジタル 教科書体 NK-R" panose="02020400000000000000" pitchFamily="18" charset="-128"/>
                <a:ea typeface="UD デジタル 教科書体 NK-R" panose="02020400000000000000" pitchFamily="18" charset="-128"/>
              </a:rPr>
              <a:t>】</a:t>
            </a:r>
            <a:r>
              <a:rPr lang="ja-JP" altLang="en-US" sz="1100" dirty="0">
                <a:ln w="0"/>
                <a:latin typeface="UD デジタル 教科書体 NK-R" panose="02020400000000000000" pitchFamily="18" charset="-128"/>
                <a:ea typeface="UD デジタル 教科書体 NK-R" panose="02020400000000000000" pitchFamily="18" charset="-128"/>
              </a:rPr>
              <a:t>社会福祉施設等調査、国保連データ、学校基本調査、障害者雇用状況調査、患者調査、生活のしづらさなどに関する調査　等</a:t>
            </a:r>
            <a:endParaRPr lang="ja-JP" altLang="en-US" sz="1100" b="0" cap="none" spc="0" dirty="0">
              <a:ln w="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CF36A24A-B710-5297-6CFF-3C6798E7827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スライド№１８</a:t>
            </a:r>
          </a:p>
        </p:txBody>
      </p:sp>
    </p:spTree>
    <p:extLst>
      <p:ext uri="{BB962C8B-B14F-4D97-AF65-F5344CB8AC3E}">
        <p14:creationId xmlns:p14="http://schemas.microsoft.com/office/powerpoint/2010/main" val="2980377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8A97BBB8-2097-41DB-9385-9C4845AE3D31}"/>
              </a:ext>
            </a:extLst>
          </p:cNvPr>
          <p:cNvSpPr>
            <a:spLocks noGrp="1"/>
          </p:cNvSpPr>
          <p:nvPr>
            <p:ph type="title"/>
          </p:nvPr>
        </p:nvSpPr>
        <p:spPr>
          <a:xfrm>
            <a:off x="831850" y="365124"/>
            <a:ext cx="10515600" cy="1052514"/>
          </a:xfrm>
        </p:spPr>
        <p:txBody>
          <a:bodyPr anchor="t">
            <a:normAutofit fontScale="90000"/>
          </a:bodyPr>
          <a:lstStyle/>
          <a:p>
            <a:r>
              <a:rPr lang="ja-JP" altLang="en-US" sz="4000" b="0" dirty="0"/>
              <a:t>まとめ～課題と求められる役割とは</a:t>
            </a:r>
            <a:br>
              <a:rPr kumimoji="1" lang="en-US" altLang="ja-JP" sz="3600" b="0" u="sng" dirty="0"/>
            </a:br>
            <a:r>
              <a:rPr kumimoji="1" lang="ja-JP" altLang="en-US" sz="2700" b="0" u="none" dirty="0"/>
              <a:t>一般就労への移行者数・移行率の推移（事業種別）</a:t>
            </a:r>
            <a:br>
              <a:rPr kumimoji="1" lang="en-US" altLang="ja-JP" sz="2700" b="0" u="none" dirty="0"/>
            </a:br>
            <a:endParaRPr kumimoji="1" lang="ja-JP" altLang="en-US" sz="2600" b="0" u="none" dirty="0"/>
          </a:p>
        </p:txBody>
      </p:sp>
      <p:graphicFrame>
        <p:nvGraphicFramePr>
          <p:cNvPr id="14" name="コンテンツ プレースホルダー 13">
            <a:extLst>
              <a:ext uri="{FF2B5EF4-FFF2-40B4-BE49-F238E27FC236}">
                <a16:creationId xmlns:a16="http://schemas.microsoft.com/office/drawing/2014/main" id="{3DE8CA32-1F7F-4039-8E1D-B050D1BE302E}"/>
              </a:ext>
            </a:extLst>
          </p:cNvPr>
          <p:cNvGraphicFramePr>
            <a:graphicFrameLocks noGrp="1"/>
          </p:cNvGraphicFramePr>
          <p:nvPr>
            <p:ph sz="half" idx="2"/>
          </p:nvPr>
        </p:nvGraphicFramePr>
        <p:xfrm>
          <a:off x="839788" y="2230336"/>
          <a:ext cx="5157787" cy="42625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コンテンツ プレースホルダー 17">
            <a:extLst>
              <a:ext uri="{FF2B5EF4-FFF2-40B4-BE49-F238E27FC236}">
                <a16:creationId xmlns:a16="http://schemas.microsoft.com/office/drawing/2014/main" id="{09E6EE9C-6201-498C-8233-0C8A52A6F43D}"/>
              </a:ext>
            </a:extLst>
          </p:cNvPr>
          <p:cNvGraphicFramePr>
            <a:graphicFrameLocks noGrp="1"/>
          </p:cNvGraphicFramePr>
          <p:nvPr>
            <p:ph sz="quarter" idx="4"/>
          </p:nvPr>
        </p:nvGraphicFramePr>
        <p:xfrm>
          <a:off x="6172200" y="2230338"/>
          <a:ext cx="5183188" cy="4262538"/>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a:extLst>
              <a:ext uri="{FF2B5EF4-FFF2-40B4-BE49-F238E27FC236}">
                <a16:creationId xmlns:a16="http://schemas.microsoft.com/office/drawing/2014/main" id="{2CA30360-4200-4976-A970-3C532E6E2DFF}"/>
              </a:ext>
            </a:extLst>
          </p:cNvPr>
          <p:cNvSpPr/>
          <p:nvPr/>
        </p:nvSpPr>
        <p:spPr>
          <a:xfrm>
            <a:off x="1253626" y="2654030"/>
            <a:ext cx="1996121" cy="261978"/>
          </a:xfrm>
          <a:prstGeom prst="rect">
            <a:avLst/>
          </a:prstGeom>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dirty="0">
                <a:latin typeface="UD デジタル 教科書体 NK-R" panose="02020400000000000000" pitchFamily="18" charset="-128"/>
                <a:ea typeface="UD デジタル 教科書体 NK-R" panose="02020400000000000000" pitchFamily="18" charset="-128"/>
              </a:rPr>
              <a:t>出典：社会福祉施設等調査</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19" name="正方形/長方形 18">
            <a:extLst>
              <a:ext uri="{FF2B5EF4-FFF2-40B4-BE49-F238E27FC236}">
                <a16:creationId xmlns:a16="http://schemas.microsoft.com/office/drawing/2014/main" id="{CACFD22F-9F70-4B80-963A-37F5494B1BE0}"/>
              </a:ext>
            </a:extLst>
          </p:cNvPr>
          <p:cNvSpPr/>
          <p:nvPr/>
        </p:nvSpPr>
        <p:spPr>
          <a:xfrm>
            <a:off x="6557147" y="5663508"/>
            <a:ext cx="2711990" cy="28050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dirty="0">
                <a:latin typeface="UD デジタル 教科書体 NK-R" panose="02020400000000000000" pitchFamily="18" charset="-128"/>
                <a:ea typeface="UD デジタル 教科書体 NK-R" panose="02020400000000000000" pitchFamily="18" charset="-128"/>
              </a:rPr>
              <a:t>出典：社会福祉施設等調査・国保連データ</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20" name="正方形/長方形 19">
            <a:extLst>
              <a:ext uri="{FF2B5EF4-FFF2-40B4-BE49-F238E27FC236}">
                <a16:creationId xmlns:a16="http://schemas.microsoft.com/office/drawing/2014/main" id="{0DC6D7FC-3A3B-47D3-A358-9093963B5BCB}"/>
              </a:ext>
            </a:extLst>
          </p:cNvPr>
          <p:cNvSpPr/>
          <p:nvPr/>
        </p:nvSpPr>
        <p:spPr>
          <a:xfrm>
            <a:off x="4836757" y="2319835"/>
            <a:ext cx="895789" cy="28919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FF0000"/>
                </a:solidFill>
                <a:latin typeface="UD デジタル 教科書体 NK-R" panose="02020400000000000000" pitchFamily="18" charset="-128"/>
                <a:ea typeface="UD デジタル 教科書体 NK-R" panose="02020400000000000000" pitchFamily="18" charset="-128"/>
              </a:rPr>
              <a:t>１２１，３８０人</a:t>
            </a:r>
          </a:p>
        </p:txBody>
      </p:sp>
      <p:sp>
        <p:nvSpPr>
          <p:cNvPr id="2" name="四角形: 角を丸くする 1">
            <a:extLst>
              <a:ext uri="{FF2B5EF4-FFF2-40B4-BE49-F238E27FC236}">
                <a16:creationId xmlns:a16="http://schemas.microsoft.com/office/drawing/2014/main" id="{BE72357A-749C-42E3-AF6B-672EE5264491}"/>
              </a:ext>
            </a:extLst>
          </p:cNvPr>
          <p:cNvSpPr/>
          <p:nvPr/>
        </p:nvSpPr>
        <p:spPr>
          <a:xfrm>
            <a:off x="839789" y="1298121"/>
            <a:ext cx="10515599" cy="878028"/>
          </a:xfrm>
          <a:prstGeom prst="roundRect">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u="none" dirty="0">
                <a:latin typeface="UD デジタル 教科書体 NK-R" panose="02020400000000000000" pitchFamily="18" charset="-128"/>
                <a:ea typeface="UD デジタル 教科書体 NK-R" panose="02020400000000000000" pitchFamily="18" charset="-128"/>
              </a:rPr>
              <a:t>〇就労系障害福祉サービスから一般就労への移行者数は、毎年増加しており、令和元年度では初めて２万人を超える数の障害者が一般企業へ就職を実現した。</a:t>
            </a:r>
            <a:br>
              <a:rPr kumimoji="1" lang="en-US" altLang="ja-JP" sz="1400" u="none" dirty="0">
                <a:latin typeface="UD デジタル 教科書体 NK-R" panose="02020400000000000000" pitchFamily="18" charset="-128"/>
                <a:ea typeface="UD デジタル 教科書体 NK-R" panose="02020400000000000000" pitchFamily="18" charset="-128"/>
              </a:rPr>
            </a:br>
            <a:r>
              <a:rPr kumimoji="1" lang="ja-JP" altLang="en-US" sz="1400" u="none" dirty="0">
                <a:latin typeface="UD デジタル 教科書体 NK-R" panose="02020400000000000000" pitchFamily="18" charset="-128"/>
                <a:ea typeface="UD デジタル 教科書体 NK-R" panose="02020400000000000000" pitchFamily="18" charset="-128"/>
              </a:rPr>
              <a:t>〇また、サービス利用終了者に占める一般就労への移行者の割合（移行率）を見ると、</a:t>
            </a:r>
            <a:r>
              <a:rPr kumimoji="1" lang="ja-JP" altLang="en-US" sz="1400" u="none" dirty="0">
                <a:solidFill>
                  <a:srgbClr val="FF0000"/>
                </a:solidFill>
                <a:latin typeface="UD デジタル 教科書体 NK-R" panose="02020400000000000000" pitchFamily="18" charset="-128"/>
                <a:ea typeface="UD デジタル 教科書体 NK-R" panose="02020400000000000000" pitchFamily="18" charset="-128"/>
              </a:rPr>
              <a:t>就労移行支援の移行率は５割を超え</a:t>
            </a:r>
            <a:r>
              <a:rPr kumimoji="1" lang="ja-JP" altLang="en-US" sz="1400" u="none" dirty="0">
                <a:latin typeface="UD デジタル 教科書体 NK-R" panose="02020400000000000000" pitchFamily="18" charset="-128"/>
                <a:ea typeface="UD デジタル 教科書体 NK-R" panose="02020400000000000000" pitchFamily="18" charset="-128"/>
              </a:rPr>
              <a:t>、徐々に上昇しているものの、</a:t>
            </a:r>
            <a:r>
              <a:rPr kumimoji="1" lang="ja-JP" altLang="en-US" sz="1400" u="none" dirty="0">
                <a:solidFill>
                  <a:srgbClr val="FF0000"/>
                </a:solidFill>
                <a:latin typeface="UD デジタル 教科書体 NK-R" panose="02020400000000000000" pitchFamily="18" charset="-128"/>
                <a:ea typeface="UD デジタル 教科書体 NK-R" panose="02020400000000000000" pitchFamily="18" charset="-128"/>
              </a:rPr>
              <a:t>就労継続</a:t>
            </a:r>
            <a:r>
              <a:rPr kumimoji="1" lang="en-US" altLang="ja-JP" sz="1400" u="none" dirty="0">
                <a:solidFill>
                  <a:srgbClr val="FF0000"/>
                </a:solidFill>
                <a:latin typeface="UD デジタル 教科書体 NK-R" panose="02020400000000000000" pitchFamily="18" charset="-128"/>
                <a:ea typeface="UD デジタル 教科書体 NK-R" panose="02020400000000000000" pitchFamily="18" charset="-128"/>
              </a:rPr>
              <a:t>A</a:t>
            </a:r>
            <a:r>
              <a:rPr kumimoji="1" lang="ja-JP" altLang="en-US" sz="1400" u="none" dirty="0">
                <a:solidFill>
                  <a:srgbClr val="FF0000"/>
                </a:solidFill>
                <a:latin typeface="UD デジタル 教科書体 NK-R" panose="02020400000000000000" pitchFamily="18" charset="-128"/>
                <a:ea typeface="UD デジタル 教科書体 NK-R" panose="02020400000000000000" pitchFamily="18" charset="-128"/>
              </a:rPr>
              <a:t>型や</a:t>
            </a:r>
            <a:r>
              <a:rPr kumimoji="1" lang="en-US" altLang="ja-JP" sz="1400" u="none" dirty="0">
                <a:solidFill>
                  <a:srgbClr val="FF0000"/>
                </a:solidFill>
                <a:latin typeface="UD デジタル 教科書体 NK-R" panose="02020400000000000000" pitchFamily="18" charset="-128"/>
                <a:ea typeface="UD デジタル 教科書体 NK-R" panose="02020400000000000000" pitchFamily="18" charset="-128"/>
              </a:rPr>
              <a:t>B</a:t>
            </a:r>
            <a:r>
              <a:rPr kumimoji="1" lang="ja-JP" altLang="en-US" sz="1400" u="none" dirty="0">
                <a:solidFill>
                  <a:srgbClr val="FF0000"/>
                </a:solidFill>
                <a:latin typeface="UD デジタル 教科書体 NK-R" panose="02020400000000000000" pitchFamily="18" charset="-128"/>
                <a:ea typeface="UD デジタル 教科書体 NK-R" panose="02020400000000000000" pitchFamily="18" charset="-128"/>
              </a:rPr>
              <a:t>型では横ばいや低下傾向</a:t>
            </a:r>
            <a:r>
              <a:rPr kumimoji="1" lang="ja-JP" altLang="en-US" sz="1400" u="none" dirty="0">
                <a:latin typeface="UD デジタル 教科書体 NK-R" panose="02020400000000000000" pitchFamily="18" charset="-128"/>
                <a:ea typeface="UD デジタル 教科書体 NK-R" panose="02020400000000000000" pitchFamily="18" charset="-128"/>
              </a:rPr>
              <a:t>にある。</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7">
            <a:extLst>
              <a:ext uri="{FF2B5EF4-FFF2-40B4-BE49-F238E27FC236}">
                <a16:creationId xmlns:a16="http://schemas.microsoft.com/office/drawing/2014/main" id="{ADE411F3-954F-43CB-9058-3230C93BBCD7}"/>
              </a:ext>
            </a:extLst>
          </p:cNvPr>
          <p:cNvSpPr>
            <a:spLocks noGrp="1"/>
          </p:cNvSpPr>
          <p:nvPr>
            <p:ph type="body" idx="1"/>
          </p:nvPr>
        </p:nvSpPr>
        <p:spPr>
          <a:xfrm>
            <a:off x="1253626" y="2320773"/>
            <a:ext cx="2850776" cy="300566"/>
          </a:xfrm>
          <a:solidFill>
            <a:schemeClr val="bg1"/>
          </a:solidFill>
          <a:ln>
            <a:solidFill>
              <a:schemeClr val="tx1"/>
            </a:solidFill>
          </a:ln>
        </p:spPr>
        <p:txBody>
          <a:bodyPr anchor="ctr">
            <a:normAutofit fontScale="77500" lnSpcReduction="20000"/>
          </a:bodyPr>
          <a:lstStyle/>
          <a:p>
            <a:pPr algn="ctr">
              <a:lnSpc>
                <a:spcPct val="120000"/>
              </a:lnSpc>
            </a:pPr>
            <a:r>
              <a:rPr kumimoji="1" lang="ja-JP" altLang="en-US" sz="1600" b="0" dirty="0"/>
              <a:t>＜一般就労への移行者数の推移＞</a:t>
            </a:r>
          </a:p>
        </p:txBody>
      </p:sp>
      <p:sp>
        <p:nvSpPr>
          <p:cNvPr id="10" name="テキスト プレースホルダー 9">
            <a:extLst>
              <a:ext uri="{FF2B5EF4-FFF2-40B4-BE49-F238E27FC236}">
                <a16:creationId xmlns:a16="http://schemas.microsoft.com/office/drawing/2014/main" id="{D85B4BCF-281C-42A8-8A61-D29CD838D752}"/>
              </a:ext>
            </a:extLst>
          </p:cNvPr>
          <p:cNvSpPr>
            <a:spLocks noGrp="1"/>
          </p:cNvSpPr>
          <p:nvPr>
            <p:ph type="body" sz="quarter" idx="3"/>
          </p:nvPr>
        </p:nvSpPr>
        <p:spPr>
          <a:xfrm>
            <a:off x="6338498" y="2373521"/>
            <a:ext cx="3525746" cy="280509"/>
          </a:xfrm>
          <a:solidFill>
            <a:schemeClr val="bg1"/>
          </a:solidFill>
          <a:ln>
            <a:solidFill>
              <a:schemeClr val="tx1"/>
            </a:solidFill>
          </a:ln>
        </p:spPr>
        <p:txBody>
          <a:bodyPr anchor="ctr">
            <a:normAutofit fontScale="77500" lnSpcReduction="20000"/>
          </a:bodyPr>
          <a:lstStyle/>
          <a:p>
            <a:pPr algn="ctr">
              <a:lnSpc>
                <a:spcPct val="120000"/>
              </a:lnSpc>
            </a:pPr>
            <a:r>
              <a:rPr kumimoji="1" lang="ja-JP" altLang="en-US" sz="1400" b="0" dirty="0"/>
              <a:t>＜</a:t>
            </a:r>
            <a:r>
              <a:rPr lang="ja-JP" altLang="en-US" sz="1400" b="0" dirty="0"/>
              <a:t>サービス利用終了者に占める一般就労移行者の割合</a:t>
            </a:r>
            <a:r>
              <a:rPr kumimoji="1" lang="ja-JP" altLang="en-US" sz="1400" b="0" dirty="0"/>
              <a:t>＞</a:t>
            </a:r>
          </a:p>
        </p:txBody>
      </p:sp>
      <p:sp>
        <p:nvSpPr>
          <p:cNvPr id="3" name="テキスト ボックス 2">
            <a:extLst>
              <a:ext uri="{FF2B5EF4-FFF2-40B4-BE49-F238E27FC236}">
                <a16:creationId xmlns:a16="http://schemas.microsoft.com/office/drawing/2014/main" id="{164FAB2B-5B91-6F55-C6F5-CFBD17D73A93}"/>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スライド№１９</a:t>
            </a:r>
          </a:p>
        </p:txBody>
      </p:sp>
      <p:cxnSp>
        <p:nvCxnSpPr>
          <p:cNvPr id="5" name="直線コネクタ 4">
            <a:extLst>
              <a:ext uri="{FF2B5EF4-FFF2-40B4-BE49-F238E27FC236}">
                <a16:creationId xmlns:a16="http://schemas.microsoft.com/office/drawing/2014/main" id="{1168F00C-1B45-224D-2910-6FC0C7A8E564}"/>
              </a:ext>
            </a:extLst>
          </p:cNvPr>
          <p:cNvCxnSpPr>
            <a:cxnSpLocks/>
          </p:cNvCxnSpPr>
          <p:nvPr/>
        </p:nvCxnSpPr>
        <p:spPr>
          <a:xfrm>
            <a:off x="5284651" y="2621339"/>
            <a:ext cx="447895" cy="1636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262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348DA0A-7BBC-4480-99A8-2D0043BF1352}"/>
              </a:ext>
            </a:extLst>
          </p:cNvPr>
          <p:cNvSpPr>
            <a:spLocks noGrp="1"/>
          </p:cNvSpPr>
          <p:nvPr>
            <p:ph type="title"/>
          </p:nvPr>
        </p:nvSpPr>
        <p:spPr/>
        <p:txBody>
          <a:bodyPr anchor="t">
            <a:normAutofit fontScale="90000"/>
          </a:bodyPr>
          <a:lstStyle/>
          <a:p>
            <a:r>
              <a:rPr lang="ja-JP" altLang="en-US" sz="4000" b="0" u="sng" dirty="0"/>
              <a:t>まとめ～課題と求められる役割とは</a:t>
            </a:r>
            <a:br>
              <a:rPr lang="en-US" altLang="ja-JP" sz="4000" b="0" u="sng" dirty="0"/>
            </a:br>
            <a:r>
              <a:rPr lang="ja-JP" altLang="en-US" sz="2700" b="0" u="none" dirty="0"/>
              <a:t>障害福祉計画及び障害児福祉計画に係る成果目標及び活動指標について</a:t>
            </a:r>
            <a:br>
              <a:rPr lang="ja-JP" altLang="en-US" sz="2700" b="0" u="none" dirty="0">
                <a:solidFill>
                  <a:prstClr val="black"/>
                </a:solidFill>
                <a:latin typeface="UD デジタル 教科書体 NK-R" panose="02020400000000000000" pitchFamily="18" charset="-128"/>
                <a:ea typeface="UD デジタル 教科書体 NK-R" panose="02020400000000000000" pitchFamily="18" charset="-128"/>
              </a:rPr>
            </a:br>
            <a:endParaRPr kumimoji="1" lang="ja-JP" altLang="en-US" sz="2700" b="0" u="none" dirty="0"/>
          </a:p>
        </p:txBody>
      </p:sp>
      <p:sp>
        <p:nvSpPr>
          <p:cNvPr id="2" name="正方形/長方形 1">
            <a:extLst>
              <a:ext uri="{FF2B5EF4-FFF2-40B4-BE49-F238E27FC236}">
                <a16:creationId xmlns:a16="http://schemas.microsoft.com/office/drawing/2014/main" id="{62F74A1D-6E8F-497C-8F00-DEFC14558343}"/>
              </a:ext>
            </a:extLst>
          </p:cNvPr>
          <p:cNvSpPr/>
          <p:nvPr/>
        </p:nvSpPr>
        <p:spPr>
          <a:xfrm>
            <a:off x="838200" y="1324947"/>
            <a:ext cx="10515600" cy="1610757"/>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u="sng" dirty="0">
                <a:highlight>
                  <a:srgbClr val="00FF00"/>
                </a:highlight>
                <a:latin typeface="UD デジタル 教科書体 NK-R" panose="02020400000000000000" pitchFamily="18" charset="-128"/>
                <a:ea typeface="UD デジタル 教科書体 NK-R" panose="02020400000000000000" pitchFamily="18" charset="-128"/>
              </a:rPr>
              <a:t>現　状</a:t>
            </a:r>
            <a:endParaRPr kumimoji="1" lang="en-US" altLang="ja-JP" sz="1600" u="sng" dirty="0">
              <a:highlight>
                <a:srgbClr val="00FF00"/>
              </a:highlight>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第６期障害福祉計画の基本指針の成果目標は、就労移行支援事業等（就労移行支援、就労継続支援、自立訓練及び生活介護）の利用を経て一般就労に移行する者の数を令和５年度中に令和元年度実績の１．２７倍以上とする、としている。直近の令和３年度実績は令和元年度実績の１．０６倍（１，１２６人増。２１，８８１人）であり、引き続き、現状の水準で推移するとした場合、成果目標を下回ると見込まれ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〇また、各事業別で見ると、就労移行支援（１．３倍以上）、就労継続支援Ａ型（概ね１．２６倍以上）及び就労継続支援Ｂ型（概ね１．２３倍以上）の成果目標については、直近の令和３年度実績は、就労移行支援１．０９倍（１，１８４人増。１３，９０３人）、就労継続支援Ａ型１．０９倍（２７７人増。３，３０８人）、Ｂ型０．９３倍（２５７人減。３，３５０人）であり、引き続き、現状の水準で推移するとした場合、成果目標を下回ると見込まれる。</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2825B363-2EB3-43B9-BD8D-85348C73B4C1}"/>
              </a:ext>
            </a:extLst>
          </p:cNvPr>
          <p:cNvSpPr/>
          <p:nvPr/>
        </p:nvSpPr>
        <p:spPr>
          <a:xfrm>
            <a:off x="838200" y="2991853"/>
            <a:ext cx="10515600" cy="3754666"/>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t"/>
          <a:lstStyle/>
          <a:p>
            <a:r>
              <a:rPr lang="ja-JP" altLang="en-US" sz="1600" u="sng" dirty="0">
                <a:highlight>
                  <a:srgbClr val="FFFF00"/>
                </a:highlight>
                <a:latin typeface="UD デジタル 教科書体 NK-R" panose="02020400000000000000" pitchFamily="18" charset="-128"/>
                <a:ea typeface="UD デジタル 教科書体 NK-R" panose="02020400000000000000" pitchFamily="18" charset="-128"/>
              </a:rPr>
              <a:t>成果目標（案）</a:t>
            </a:r>
            <a:endParaRPr lang="en-US" altLang="ja-JP" sz="1600" u="sng" dirty="0">
              <a:highlight>
                <a:srgbClr val="FFFF00"/>
              </a:highlight>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就労移行支援事業及び就労継続支援事業における一般就労への移行に向けた取組を評価するため、引き続き「一般就労への移行」に係る目標として移行者数を設定してはどうか。その際、直近５年間の利用者数及び一般就労への移行率（ただし、新型コロナウイルス感染症の影響が考えられる令和２年度の実績をを除く）の状況（就労移行支援：利用者数は微増、移行率は上昇傾向／就労継続支援Ａ型：利用者数は増加、移行率はやや上昇傾向／就労継続支援Ｂ型：利用者数は増加、移行率は概ね横ばい）を踏まえるとともに、就労継続支援事業については、一般就労が困難である者に対し、就労や生産活動の機会の提供、就労に向けた訓練等を実施することが事業目的であること等に鑑み、設定してはどう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また、就労移行支援事業については、事業目的の実現や事業所ごとの実績の確保・向上の観点から、サービス利用終了者に占める一般就労への移行者の割合が一定水準以上である事業所の割合も、併せて目標として設定してはどう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成果目標（案）</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〇就労移行支援事業等の利用を経て、一般就労に移行する者の数を令和８年度中に令和３年度実績の１．２８倍以上とすることを基本とする。そのうち、就労移行支援、就労継続支援Ａ型、就労継続支援Ｂ型については、以下のとおりとする。</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・就労移行支援事業：令和３年度実績の１．３１倍以上とすることを基本とする。</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・就労継続支援Ａ型事業：令和３年度実績の概ね１．２９倍以上を目指す。</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・就労継続支援Ｂ型事業：令和３年度実績の概ね１．２８倍以上を目指す。</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〇また、就労移行支援事業所のうち、就労移行支援事業利用終了者に占める一般就労へ移行した者の割合が５割以上の事業所を５割以上とすることを基本とする。（新規）</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C7577762-8528-BABA-2C60-583589894AA5}"/>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スライド№２０</a:t>
            </a:r>
          </a:p>
        </p:txBody>
      </p:sp>
    </p:spTree>
    <p:extLst>
      <p:ext uri="{BB962C8B-B14F-4D97-AF65-F5344CB8AC3E}">
        <p14:creationId xmlns:p14="http://schemas.microsoft.com/office/powerpoint/2010/main" val="261437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348DA0A-7BBC-4480-99A8-2D0043BF1352}"/>
              </a:ext>
            </a:extLst>
          </p:cNvPr>
          <p:cNvSpPr>
            <a:spLocks noGrp="1"/>
          </p:cNvSpPr>
          <p:nvPr>
            <p:ph type="title"/>
          </p:nvPr>
        </p:nvSpPr>
        <p:spPr/>
        <p:txBody>
          <a:bodyPr anchor="t">
            <a:normAutofit fontScale="90000"/>
          </a:bodyPr>
          <a:lstStyle/>
          <a:p>
            <a:r>
              <a:rPr lang="ja-JP" altLang="en-US" sz="4000" b="0" u="sng" dirty="0"/>
              <a:t>まとめ～課題と求められる役割とは</a:t>
            </a:r>
            <a:br>
              <a:rPr lang="en-US" altLang="ja-JP" sz="4000" b="0" u="sng" dirty="0"/>
            </a:br>
            <a:r>
              <a:rPr lang="ja-JP" altLang="en-US" sz="2700" b="0" u="none" dirty="0"/>
              <a:t>障害福祉計画及び障害児福祉計画に係る成果目標及び活動指標について</a:t>
            </a:r>
            <a:br>
              <a:rPr lang="ja-JP" altLang="en-US" sz="2700" b="0" u="none" dirty="0">
                <a:solidFill>
                  <a:prstClr val="black"/>
                </a:solidFill>
                <a:latin typeface="UD デジタル 教科書体 NK-R" panose="02020400000000000000" pitchFamily="18" charset="-128"/>
                <a:ea typeface="UD デジタル 教科書体 NK-R" panose="02020400000000000000" pitchFamily="18" charset="-128"/>
              </a:rPr>
            </a:br>
            <a:endParaRPr kumimoji="1" lang="ja-JP" altLang="en-US" sz="2700" b="0" u="none" dirty="0"/>
          </a:p>
        </p:txBody>
      </p:sp>
      <p:sp>
        <p:nvSpPr>
          <p:cNvPr id="2" name="正方形/長方形 1">
            <a:extLst>
              <a:ext uri="{FF2B5EF4-FFF2-40B4-BE49-F238E27FC236}">
                <a16:creationId xmlns:a16="http://schemas.microsoft.com/office/drawing/2014/main" id="{62F74A1D-6E8F-497C-8F00-DEFC14558343}"/>
              </a:ext>
            </a:extLst>
          </p:cNvPr>
          <p:cNvSpPr/>
          <p:nvPr/>
        </p:nvSpPr>
        <p:spPr>
          <a:xfrm>
            <a:off x="838200" y="1324947"/>
            <a:ext cx="10515600" cy="2316611"/>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u="sng" dirty="0">
                <a:highlight>
                  <a:srgbClr val="00FF00"/>
                </a:highlight>
                <a:latin typeface="UD デジタル 教科書体 NK-R" panose="02020400000000000000" pitchFamily="18" charset="-128"/>
                <a:ea typeface="UD デジタル 教科書体 NK-R" panose="02020400000000000000" pitchFamily="18" charset="-128"/>
              </a:rPr>
              <a:t>現　状</a:t>
            </a:r>
            <a:endParaRPr kumimoji="1" lang="en-US" altLang="ja-JP" sz="1600" u="sng" dirty="0">
              <a:highlight>
                <a:srgbClr val="00FF00"/>
              </a:highlight>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第６期障害福祉計画の基本指針の成果目標である「令和５年度における就労移行支援事業等を通じて一般就労に移行する者のうち、７割が就労定着支援事業を利用すること」について、令和３年度実績は約４割であり、引き続き、現状の水準で推移するとした場合、成果目標を下回ると見込まれ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第６期障害福祉計画の基本指針の成果目標「就労定着支援事業所のうち、就労定着が８割以上の事業所を全体の７割以上にする」について、令和３年度実績は約７割であり、引き続き、現状の水準で推移するとした場合、成果目標に達することが見込まれ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近年、多様な障害特性のある方を含めた働く障害者が増加するとともに、いわゆる農福連携等の地域と連携した就労の事例も広がっている。企業等における職場定着支援としては、ハローワークによる関係機関と連携した支援やジョブコーチの派遣などの雇用政策による支援、障害者就業・生活支援センターによる就業面・生活面の一体的な支援に加え、就労定着支援事業等による就業に伴う生活面の支援などを行ってきており、雇用・福祉施策それぞれの分野における地域の関係機関の連携を強化する必要がある。</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2825B363-2EB3-43B9-BD8D-85348C73B4C1}"/>
              </a:ext>
            </a:extLst>
          </p:cNvPr>
          <p:cNvSpPr/>
          <p:nvPr/>
        </p:nvSpPr>
        <p:spPr>
          <a:xfrm>
            <a:off x="838200" y="3705725"/>
            <a:ext cx="10515600" cy="3040793"/>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t"/>
          <a:lstStyle/>
          <a:p>
            <a:r>
              <a:rPr lang="ja-JP" altLang="en-US" sz="1600" u="sng" dirty="0">
                <a:highlight>
                  <a:srgbClr val="FFFF00"/>
                </a:highlight>
                <a:latin typeface="UD デジタル 教科書体 NK-R" panose="02020400000000000000" pitchFamily="18" charset="-128"/>
                <a:ea typeface="UD デジタル 教科書体 NK-R" panose="02020400000000000000" pitchFamily="18" charset="-128"/>
              </a:rPr>
              <a:t>成果目標（案）</a:t>
            </a:r>
            <a:endParaRPr lang="en-US" altLang="ja-JP" sz="1600" u="sng" dirty="0">
              <a:highlight>
                <a:srgbClr val="FFFF00"/>
              </a:highlight>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就労定着支援事業の利用者数に関する目標については、現在の利用状況のほか、就労移行支援事業等から一般就労への移行を推進していることを踏まえ、その利用者数の増加を目標として設定してはどう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〇障害者が一般就労に安定して定着するためには、職場、ジョブコーチ、就労定着支援、地域の関係機関等により必要な取組・支援が行われることが重要である。このため、就労定着率に関する目標については、就労定着支援事業の利用終了後の一定期間における就労定着率（就労定着実績体制加算：前年度末から過去６年間に就労定着支援の利用を終了した者に占める一般就労への移行先での雇用継続期間が前年度において３年６ヶ月以上６年６ヶ月未満に該当した者の割合が７割以上であることを要件としている。）を参考として目標設定してはどうか。さらに、令和４年の障害者総合支援法改正を踏まえ、地域の就労支援に関係する機関の連携を強化する取組を進めてはどうか。</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成果目標（案）</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〇就労定着支援事業の利用者数は、令和８年度末の利用者数を令和３年度末実績の１．４１倍以上とすることを基本とする。</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〇就労定着率については、令和８年度の就労定着支援事業の利用終了後の一定期間における就労定着率が７割以上となる就労定着支援事業所の割合を２割５分以上とすることを基本とする。また、都道府県等が地域の就労支援のネットワークを強化し、雇用、福祉等の関係機関が連携した支援体制の構築を推進するため、協議会（就労支援部会）等を設けて取組を進めることを基本とする。（新設）</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C7577762-8528-BABA-2C60-583589894AA5}"/>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スライド№２１</a:t>
            </a:r>
          </a:p>
        </p:txBody>
      </p:sp>
    </p:spTree>
    <p:extLst>
      <p:ext uri="{BB962C8B-B14F-4D97-AF65-F5344CB8AC3E}">
        <p14:creationId xmlns:p14="http://schemas.microsoft.com/office/powerpoint/2010/main" val="1839509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E868A-F117-1971-8EAA-E03612991F21}"/>
              </a:ext>
            </a:extLst>
          </p:cNvPr>
          <p:cNvSpPr>
            <a:spLocks noGrp="1"/>
          </p:cNvSpPr>
          <p:nvPr>
            <p:ph type="title"/>
          </p:nvPr>
        </p:nvSpPr>
        <p:spPr/>
        <p:txBody>
          <a:bodyPr anchor="t"/>
          <a:lstStyle/>
          <a:p>
            <a:r>
              <a:rPr lang="ja-JP" altLang="en-US" b="0" dirty="0"/>
              <a:t>まとめ～課題と求められる</a:t>
            </a:r>
            <a:r>
              <a:rPr kumimoji="1" lang="ja-JP" altLang="en-US" b="0" dirty="0"/>
              <a:t>役割とは</a:t>
            </a:r>
            <a:br>
              <a:rPr kumimoji="1" lang="en-US" altLang="ja-JP" b="0" dirty="0"/>
            </a:br>
            <a:r>
              <a:rPr lang="ja-JP" altLang="en-US" sz="2400" b="0" u="none" dirty="0"/>
              <a:t>様々な課題をどう捉えるのか！！</a:t>
            </a:r>
            <a:endParaRPr kumimoji="1" lang="ja-JP" altLang="en-US" sz="2400" b="0" u="none" dirty="0"/>
          </a:p>
        </p:txBody>
      </p:sp>
      <p:sp>
        <p:nvSpPr>
          <p:cNvPr id="3" name="四角形: 角を丸くする 2">
            <a:extLst>
              <a:ext uri="{FF2B5EF4-FFF2-40B4-BE49-F238E27FC236}">
                <a16:creationId xmlns:a16="http://schemas.microsoft.com/office/drawing/2014/main" id="{CEAD118F-9431-3074-F9DC-5BBB25DEFBC4}"/>
              </a:ext>
            </a:extLst>
          </p:cNvPr>
          <p:cNvSpPr/>
          <p:nvPr/>
        </p:nvSpPr>
        <p:spPr>
          <a:xfrm>
            <a:off x="696820" y="1343770"/>
            <a:ext cx="10798359" cy="5303519"/>
          </a:xfrm>
          <a:prstGeom prst="roundRect">
            <a:avLst/>
          </a:prstGeom>
          <a:solidFill>
            <a:schemeClr val="accent6">
              <a:lumMod val="20000"/>
              <a:lumOff val="80000"/>
            </a:schemeClr>
          </a:soli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00000"/>
              </a:lnSpc>
              <a:spcBef>
                <a:spcPts val="0"/>
              </a:spcBef>
            </a:pPr>
            <a:r>
              <a:rPr kumimoji="1" lang="ja-JP" altLang="en-US" sz="2400" dirty="0">
                <a:latin typeface="UD デジタル 教科書体 NK-R" panose="02020400000000000000" pitchFamily="18" charset="-128"/>
                <a:ea typeface="UD デジタル 教科書体 NK-R" panose="02020400000000000000" pitchFamily="18" charset="-128"/>
              </a:rPr>
              <a:t>　　障害者の就労支援業界では、これまで様々な課題</a:t>
            </a:r>
            <a:r>
              <a:rPr lang="ja-JP" altLang="en-US" sz="2400" dirty="0">
                <a:latin typeface="UD デジタル 教科書体 NK-R" panose="02020400000000000000" pitchFamily="18" charset="-128"/>
                <a:ea typeface="UD デジタル 教科書体 NK-R" panose="02020400000000000000" pitchFamily="18" charset="-128"/>
              </a:rPr>
              <a:t>点</a:t>
            </a:r>
            <a:r>
              <a:rPr kumimoji="1" lang="ja-JP" altLang="en-US" sz="2400" dirty="0">
                <a:latin typeface="UD デジタル 教科書体 NK-R" panose="02020400000000000000" pitchFamily="18" charset="-128"/>
                <a:ea typeface="UD デジタル 教科書体 NK-R" panose="02020400000000000000" pitchFamily="18" charset="-128"/>
              </a:rPr>
              <a:t>・問題点が叫ばれてきました。就労系障害</a:t>
            </a:r>
            <a:r>
              <a:rPr lang="ja-JP" altLang="en-US" sz="2400" dirty="0">
                <a:latin typeface="UD デジタル 教科書体 NK-R" panose="02020400000000000000" pitchFamily="18" charset="-128"/>
                <a:ea typeface="UD デジタル 教科書体 NK-R" panose="02020400000000000000" pitchFamily="18" charset="-128"/>
              </a:rPr>
              <a:t>福祉サービスの課題とは！？</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①就労移行支援事業所</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・多機能型事業で利用者を循環させる問題</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・安直な就労支援による定着支援の問題</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・定着支援は月１回の面談１時間で良しとする問題</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②就労継続支援</a:t>
            </a:r>
            <a:r>
              <a:rPr lang="en-US" altLang="ja-JP" sz="2000" dirty="0">
                <a:latin typeface="UD デジタル 教科書体 NK-R" panose="02020400000000000000" pitchFamily="18" charset="-128"/>
                <a:ea typeface="UD デジタル 教科書体 NK-R" panose="02020400000000000000" pitchFamily="18" charset="-128"/>
              </a:rPr>
              <a:t>A</a:t>
            </a:r>
            <a:r>
              <a:rPr lang="ja-JP" altLang="en-US" sz="2000" dirty="0">
                <a:latin typeface="UD デジタル 教科書体 NK-R" panose="02020400000000000000" pitchFamily="18" charset="-128"/>
                <a:ea typeface="UD デジタル 教科書体 NK-R" panose="02020400000000000000" pitchFamily="18" charset="-128"/>
              </a:rPr>
              <a:t>型事業所</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・短時間利用の問題</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・特定求職者雇用開発助成金活用の問題</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kumimoji="1" lang="ja-JP" altLang="en-US" sz="2000" dirty="0">
                <a:latin typeface="UD デジタル 教科書体 NK-R" panose="02020400000000000000" pitchFamily="18" charset="-128"/>
                <a:ea typeface="UD デジタル 教科書体 NK-R" panose="02020400000000000000" pitchFamily="18" charset="-128"/>
              </a:rPr>
              <a:t>　・経営改善計画提出に該当する事業所の未改善状況の問題</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③就労継続支援Ｂ型事業所</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kumimoji="1" lang="ja-JP" altLang="en-US" sz="2000" dirty="0">
                <a:latin typeface="UD デジタル 教科書体 NK-R" panose="02020400000000000000" pitchFamily="18" charset="-128"/>
                <a:ea typeface="UD デジタル 教科書体 NK-R" panose="02020400000000000000" pitchFamily="18" charset="-128"/>
              </a:rPr>
              <a:t>　・利用者工賃額の低迷の問題</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・一般就労可能対象者の囲い込みの問題</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kumimoji="1" lang="ja-JP" altLang="en-US" sz="2000" dirty="0">
                <a:latin typeface="UD デジタル 教科書体 NK-R" panose="02020400000000000000" pitchFamily="18" charset="-128"/>
                <a:ea typeface="UD デジタル 教科書体 NK-R" panose="02020400000000000000" pitchFamily="18" charset="-128"/>
              </a:rPr>
              <a:t>　・生活介護事業化に直面している事業所増の問題</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kumimoji="1" lang="ja-JP" altLang="en-US" sz="2000" dirty="0">
                <a:latin typeface="UD デジタル 教科書体 NK-R" panose="02020400000000000000" pitchFamily="18" charset="-128"/>
                <a:ea typeface="UD デジタル 教科書体 NK-R" panose="02020400000000000000" pitchFamily="18" charset="-128"/>
              </a:rPr>
              <a:t>④障害福祉サービス事業所における職員の確保と定着率の問題　</a:t>
            </a:r>
            <a:endParaRPr kumimoji="1"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9047F24F-590D-0D9A-4998-4D4A259C27E2}"/>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スライド№２２</a:t>
            </a:r>
          </a:p>
        </p:txBody>
      </p:sp>
    </p:spTree>
    <p:extLst>
      <p:ext uri="{BB962C8B-B14F-4D97-AF65-F5344CB8AC3E}">
        <p14:creationId xmlns:p14="http://schemas.microsoft.com/office/powerpoint/2010/main" val="325818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6BC76-3EB8-4409-A5AB-FF1277A68B97}"/>
              </a:ext>
            </a:extLst>
          </p:cNvPr>
          <p:cNvSpPr>
            <a:spLocks noGrp="1"/>
          </p:cNvSpPr>
          <p:nvPr>
            <p:ph type="title"/>
          </p:nvPr>
        </p:nvSpPr>
        <p:spPr/>
        <p:txBody>
          <a:bodyPr anchor="t"/>
          <a:lstStyle/>
          <a:p>
            <a:r>
              <a:rPr kumimoji="1" lang="ja-JP" altLang="en-US" b="0" dirty="0"/>
              <a:t>就労支援のプロセス</a:t>
            </a:r>
            <a:br>
              <a:rPr kumimoji="1" lang="en-US" altLang="ja-JP" b="0" dirty="0"/>
            </a:br>
            <a:r>
              <a:rPr kumimoji="1" lang="ja-JP" altLang="en-US" sz="2400" b="0" u="none" dirty="0"/>
              <a:t>①基本的スキーム　②</a:t>
            </a:r>
            <a:r>
              <a:rPr lang="ja-JP" altLang="en-US" sz="2400" b="0" u="none" dirty="0"/>
              <a:t>関係機関の役割　③就労支援の課題</a:t>
            </a:r>
            <a:endParaRPr kumimoji="1" lang="ja-JP" altLang="en-US" sz="2400" b="0" u="none" dirty="0"/>
          </a:p>
        </p:txBody>
      </p:sp>
      <p:graphicFrame>
        <p:nvGraphicFramePr>
          <p:cNvPr id="14" name="コンテンツ プレースホルダー 13">
            <a:extLst>
              <a:ext uri="{FF2B5EF4-FFF2-40B4-BE49-F238E27FC236}">
                <a16:creationId xmlns:a16="http://schemas.microsoft.com/office/drawing/2014/main" id="{28E9984B-A3B6-46BD-8A59-9E402A397385}"/>
              </a:ext>
            </a:extLst>
          </p:cNvPr>
          <p:cNvGraphicFramePr>
            <a:graphicFrameLocks noGrp="1"/>
          </p:cNvGraphicFramePr>
          <p:nvPr>
            <p:ph idx="4294967295"/>
            <p:extLst>
              <p:ext uri="{D42A27DB-BD31-4B8C-83A1-F6EECF244321}">
                <p14:modId xmlns:p14="http://schemas.microsoft.com/office/powerpoint/2010/main" val="3546854899"/>
              </p:ext>
            </p:extLst>
          </p:nvPr>
        </p:nvGraphicFramePr>
        <p:xfrm>
          <a:off x="838200" y="2146851"/>
          <a:ext cx="10515600" cy="2756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図表 4">
            <a:extLst>
              <a:ext uri="{FF2B5EF4-FFF2-40B4-BE49-F238E27FC236}">
                <a16:creationId xmlns:a16="http://schemas.microsoft.com/office/drawing/2014/main" id="{EFAC300F-3A11-4AA3-B038-CF2658EA52B5}"/>
              </a:ext>
            </a:extLst>
          </p:cNvPr>
          <p:cNvGraphicFramePr/>
          <p:nvPr/>
        </p:nvGraphicFramePr>
        <p:xfrm>
          <a:off x="652669" y="1777555"/>
          <a:ext cx="6797704" cy="43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四角形: 角を丸くする 6">
            <a:extLst>
              <a:ext uri="{FF2B5EF4-FFF2-40B4-BE49-F238E27FC236}">
                <a16:creationId xmlns:a16="http://schemas.microsoft.com/office/drawing/2014/main" id="{88F10F64-69EB-4C36-A624-45620793638F}"/>
              </a:ext>
            </a:extLst>
          </p:cNvPr>
          <p:cNvSpPr/>
          <p:nvPr/>
        </p:nvSpPr>
        <p:spPr>
          <a:xfrm>
            <a:off x="652669" y="2236503"/>
            <a:ext cx="6797704" cy="6958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200" dirty="0">
                <a:latin typeface="UD デジタル 教科書体 NK-R" panose="02020400000000000000" pitchFamily="18" charset="-128"/>
                <a:ea typeface="UD デジタル 教科書体 NK-R" panose="02020400000000000000" pitchFamily="18" charset="-128"/>
              </a:rPr>
              <a:t>①採用目的の明確化</a:t>
            </a:r>
            <a:r>
              <a:rPr lang="ja-JP" altLang="en-US" sz="1200" dirty="0">
                <a:latin typeface="UD デジタル 教科書体 NK-R" panose="02020400000000000000" pitchFamily="18" charset="-128"/>
                <a:ea typeface="UD デジタル 教科書体 NK-R" panose="02020400000000000000" pitchFamily="18" charset="-128"/>
              </a:rPr>
              <a:t>、②人員ニーズは短期的</a:t>
            </a:r>
            <a:r>
              <a:rPr lang="en-US" altLang="ja-JP" sz="1200" dirty="0">
                <a:latin typeface="UD デジタル 教科書体 NK-R" panose="02020400000000000000" pitchFamily="18" charset="-128"/>
                <a:ea typeface="UD デジタル 教科書体 NK-R" panose="02020400000000000000" pitchFamily="18" charset="-128"/>
              </a:rPr>
              <a:t>or</a:t>
            </a:r>
            <a:r>
              <a:rPr lang="ja-JP" altLang="en-US" sz="1200" dirty="0">
                <a:latin typeface="UD デジタル 教科書体 NK-R" panose="02020400000000000000" pitchFamily="18" charset="-128"/>
                <a:ea typeface="UD デジタル 教科書体 NK-R" panose="02020400000000000000" pitchFamily="18" charset="-128"/>
              </a:rPr>
              <a:t>長期的、</a:t>
            </a:r>
            <a:r>
              <a:rPr kumimoji="1" lang="ja-JP" altLang="en-US" sz="1200" dirty="0">
                <a:latin typeface="UD デジタル 教科書体 NK-R" panose="02020400000000000000" pitchFamily="18" charset="-128"/>
                <a:ea typeface="UD デジタル 教科書体 NK-R" panose="02020400000000000000" pitchFamily="18" charset="-128"/>
              </a:rPr>
              <a:t>③採用する職種と人数</a:t>
            </a:r>
            <a:r>
              <a:rPr lang="ja-JP" altLang="en-US" sz="1200" dirty="0">
                <a:latin typeface="UD デジタル 教科書体 NK-R" panose="02020400000000000000" pitchFamily="18" charset="-128"/>
                <a:ea typeface="UD デジタル 教科書体 NK-R" panose="02020400000000000000" pitchFamily="18" charset="-128"/>
              </a:rPr>
              <a:t>、④求める人物像の明確化、</a:t>
            </a:r>
            <a:r>
              <a:rPr kumimoji="1" lang="ja-JP" altLang="en-US" sz="1200" dirty="0">
                <a:latin typeface="UD デジタル 教科書体 NK-R" panose="02020400000000000000" pitchFamily="18" charset="-128"/>
                <a:ea typeface="UD デジタル 教科書体 NK-R" panose="02020400000000000000" pitchFamily="18" charset="-128"/>
              </a:rPr>
              <a:t>⑤必要なスキル、</a:t>
            </a:r>
            <a:r>
              <a:rPr lang="ja-JP" altLang="en-US" sz="1200" dirty="0">
                <a:latin typeface="UD デジタル 教科書体 NK-R" panose="02020400000000000000" pitchFamily="18" charset="-128"/>
                <a:ea typeface="UD デジタル 教科書体 NK-R" panose="02020400000000000000" pitchFamily="18" charset="-128"/>
              </a:rPr>
              <a:t>⑥年齢・性別・学歴、</a:t>
            </a:r>
            <a:r>
              <a:rPr kumimoji="1" lang="ja-JP" altLang="en-US" sz="1200" dirty="0">
                <a:latin typeface="UD デジタル 教科書体 NK-R" panose="02020400000000000000" pitchFamily="18" charset="-128"/>
                <a:ea typeface="UD デジタル 教科書体 NK-R" panose="02020400000000000000" pitchFamily="18" charset="-128"/>
              </a:rPr>
              <a:t>性格のタイプ、</a:t>
            </a:r>
            <a:r>
              <a:rPr lang="ja-JP" altLang="en-US" sz="1200" dirty="0">
                <a:latin typeface="UD デジタル 教科書体 NK-R" panose="02020400000000000000" pitchFamily="18" charset="-128"/>
                <a:ea typeface="UD デジタル 教科書体 NK-R" panose="02020400000000000000" pitchFamily="18" charset="-128"/>
              </a:rPr>
              <a:t>⑧勤務条件、⑨選考方法と評価基準</a:t>
            </a:r>
            <a:r>
              <a:rPr kumimoji="1" lang="ja-JP" altLang="en-US" sz="1200" dirty="0">
                <a:latin typeface="UD デジタル 教科書体 NK-R" panose="02020400000000000000" pitchFamily="18" charset="-128"/>
                <a:ea typeface="UD デジタル 教科書体 NK-R" panose="02020400000000000000" pitchFamily="18" charset="-128"/>
              </a:rPr>
              <a:t>⑩採用までのスケジュールと採用コスト</a:t>
            </a:r>
          </a:p>
        </p:txBody>
      </p:sp>
      <p:sp>
        <p:nvSpPr>
          <p:cNvPr id="3" name="矢印: 右 2">
            <a:extLst>
              <a:ext uri="{FF2B5EF4-FFF2-40B4-BE49-F238E27FC236}">
                <a16:creationId xmlns:a16="http://schemas.microsoft.com/office/drawing/2014/main" id="{87801263-C09E-45B1-AE9E-2C22EE2D2165}"/>
              </a:ext>
            </a:extLst>
          </p:cNvPr>
          <p:cNvSpPr/>
          <p:nvPr/>
        </p:nvSpPr>
        <p:spPr>
          <a:xfrm>
            <a:off x="731520" y="4247173"/>
            <a:ext cx="10622280" cy="45982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障害者就業・生活支援センター</a:t>
            </a:r>
          </a:p>
        </p:txBody>
      </p:sp>
      <p:sp>
        <p:nvSpPr>
          <p:cNvPr id="9" name="矢印: 右 8">
            <a:extLst>
              <a:ext uri="{FF2B5EF4-FFF2-40B4-BE49-F238E27FC236}">
                <a16:creationId xmlns:a16="http://schemas.microsoft.com/office/drawing/2014/main" id="{EAE10BB8-7017-461E-8C73-93802ACAC038}"/>
              </a:ext>
            </a:extLst>
          </p:cNvPr>
          <p:cNvSpPr/>
          <p:nvPr/>
        </p:nvSpPr>
        <p:spPr>
          <a:xfrm>
            <a:off x="2616829" y="4519595"/>
            <a:ext cx="5140560" cy="42210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就労移行支援事業所（就労継続支援</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型事業所）</a:t>
            </a:r>
          </a:p>
        </p:txBody>
      </p:sp>
      <p:sp>
        <p:nvSpPr>
          <p:cNvPr id="13" name="矢印: 右 12">
            <a:extLst>
              <a:ext uri="{FF2B5EF4-FFF2-40B4-BE49-F238E27FC236}">
                <a16:creationId xmlns:a16="http://schemas.microsoft.com/office/drawing/2014/main" id="{565C480E-9752-458F-8A4E-20608706F07F}"/>
              </a:ext>
            </a:extLst>
          </p:cNvPr>
          <p:cNvSpPr/>
          <p:nvPr/>
        </p:nvSpPr>
        <p:spPr>
          <a:xfrm>
            <a:off x="731520" y="5317657"/>
            <a:ext cx="2059388" cy="5367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相談支援事業所</a:t>
            </a:r>
          </a:p>
        </p:txBody>
      </p:sp>
      <p:sp>
        <p:nvSpPr>
          <p:cNvPr id="25" name="矢印: 右 24">
            <a:extLst>
              <a:ext uri="{FF2B5EF4-FFF2-40B4-BE49-F238E27FC236}">
                <a16:creationId xmlns:a16="http://schemas.microsoft.com/office/drawing/2014/main" id="{D3E20E6C-9536-4D2F-B09F-716DCCE2AEFC}"/>
              </a:ext>
            </a:extLst>
          </p:cNvPr>
          <p:cNvSpPr/>
          <p:nvPr/>
        </p:nvSpPr>
        <p:spPr>
          <a:xfrm>
            <a:off x="731520" y="5678745"/>
            <a:ext cx="2059388" cy="536713"/>
          </a:xfrm>
          <a:prstGeom prst="rightArrow">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ハローワーク</a:t>
            </a:r>
          </a:p>
        </p:txBody>
      </p:sp>
      <p:sp>
        <p:nvSpPr>
          <p:cNvPr id="27" name="矢印: 右 26">
            <a:extLst>
              <a:ext uri="{FF2B5EF4-FFF2-40B4-BE49-F238E27FC236}">
                <a16:creationId xmlns:a16="http://schemas.microsoft.com/office/drawing/2014/main" id="{37122B58-D294-48D4-BAAA-5ED9F703C09D}"/>
              </a:ext>
            </a:extLst>
          </p:cNvPr>
          <p:cNvSpPr/>
          <p:nvPr/>
        </p:nvSpPr>
        <p:spPr>
          <a:xfrm>
            <a:off x="5304846" y="5678744"/>
            <a:ext cx="2059388" cy="536713"/>
          </a:xfrm>
          <a:prstGeom prst="rightArrow">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ハローワーク</a:t>
            </a:r>
          </a:p>
        </p:txBody>
      </p:sp>
      <p:sp>
        <p:nvSpPr>
          <p:cNvPr id="30" name="正方形/長方形 29">
            <a:extLst>
              <a:ext uri="{FF2B5EF4-FFF2-40B4-BE49-F238E27FC236}">
                <a16:creationId xmlns:a16="http://schemas.microsoft.com/office/drawing/2014/main" id="{C2DEA41A-FC7F-48D3-95CA-D11455D27B2B}"/>
              </a:ext>
            </a:extLst>
          </p:cNvPr>
          <p:cNvSpPr/>
          <p:nvPr/>
        </p:nvSpPr>
        <p:spPr>
          <a:xfrm>
            <a:off x="564543" y="4298398"/>
            <a:ext cx="10789257" cy="234889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9CC5A211-E6D0-48AE-B0BB-984CE16F590F}"/>
              </a:ext>
            </a:extLst>
          </p:cNvPr>
          <p:cNvSpPr/>
          <p:nvPr/>
        </p:nvSpPr>
        <p:spPr>
          <a:xfrm>
            <a:off x="729532" y="6042338"/>
            <a:ext cx="5623560" cy="53671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障害者職業センター</a:t>
            </a:r>
          </a:p>
        </p:txBody>
      </p:sp>
      <p:sp>
        <p:nvSpPr>
          <p:cNvPr id="34" name="矢印: 右 33">
            <a:extLst>
              <a:ext uri="{FF2B5EF4-FFF2-40B4-BE49-F238E27FC236}">
                <a16:creationId xmlns:a16="http://schemas.microsoft.com/office/drawing/2014/main" id="{5AC14B13-9835-492D-BB4D-86A7EA9582F4}"/>
              </a:ext>
            </a:extLst>
          </p:cNvPr>
          <p:cNvSpPr/>
          <p:nvPr/>
        </p:nvSpPr>
        <p:spPr>
          <a:xfrm>
            <a:off x="6404444" y="6042338"/>
            <a:ext cx="4067424" cy="53671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職業センター職場適応援助者（ジョブコーチ）</a:t>
            </a:r>
          </a:p>
        </p:txBody>
      </p:sp>
      <p:sp>
        <p:nvSpPr>
          <p:cNvPr id="36" name="正方形/長方形 35">
            <a:extLst>
              <a:ext uri="{FF2B5EF4-FFF2-40B4-BE49-F238E27FC236}">
                <a16:creationId xmlns:a16="http://schemas.microsoft.com/office/drawing/2014/main" id="{F72CCCE4-7579-4897-83E8-7772015B1127}"/>
              </a:ext>
            </a:extLst>
          </p:cNvPr>
          <p:cNvSpPr/>
          <p:nvPr/>
        </p:nvSpPr>
        <p:spPr>
          <a:xfrm>
            <a:off x="7757389" y="1690688"/>
            <a:ext cx="2332816" cy="307777"/>
          </a:xfrm>
          <a:prstGeom prst="rect">
            <a:avLst/>
          </a:prstGeom>
          <a:noFill/>
          <a:ln w="9525">
            <a:solidFill>
              <a:srgbClr val="00B050"/>
            </a:solidFill>
          </a:ln>
        </p:spPr>
        <p:txBody>
          <a:bodyPr wrap="square" lIns="91440" tIns="45720" rIns="91440" bIns="45720">
            <a:spAutoFit/>
          </a:bodyPr>
          <a:lstStyle/>
          <a:p>
            <a:pPr algn="ctr"/>
            <a:r>
              <a:rPr lang="ja-JP" altLang="en-US" sz="1400" dirty="0">
                <a:ln w="0"/>
                <a:solidFill>
                  <a:srgbClr val="FF0000"/>
                </a:solidFill>
                <a:latin typeface="UD デジタル 教科書体 NK-R" panose="02020400000000000000" pitchFamily="18" charset="-128"/>
                <a:ea typeface="UD デジタル 教科書体 NK-R" panose="02020400000000000000" pitchFamily="18" charset="-128"/>
              </a:rPr>
              <a:t>就労支援を望まない障害者</a:t>
            </a:r>
            <a:endPar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8" name="正方形/長方形 37">
            <a:extLst>
              <a:ext uri="{FF2B5EF4-FFF2-40B4-BE49-F238E27FC236}">
                <a16:creationId xmlns:a16="http://schemas.microsoft.com/office/drawing/2014/main" id="{FD3FA1EE-06C8-42F5-87A3-54DF1236ECD2}"/>
              </a:ext>
            </a:extLst>
          </p:cNvPr>
          <p:cNvSpPr/>
          <p:nvPr/>
        </p:nvSpPr>
        <p:spPr>
          <a:xfrm>
            <a:off x="10243745" y="1692341"/>
            <a:ext cx="1383712" cy="307777"/>
          </a:xfrm>
          <a:prstGeom prst="rect">
            <a:avLst/>
          </a:prstGeom>
          <a:noFill/>
          <a:ln w="9525">
            <a:solidFill>
              <a:srgbClr val="00B050"/>
            </a:solidFill>
          </a:ln>
        </p:spPr>
        <p:txBody>
          <a:bodyPr wrap="non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採用を急ぐ企業</a:t>
            </a:r>
          </a:p>
        </p:txBody>
      </p:sp>
      <p:sp>
        <p:nvSpPr>
          <p:cNvPr id="40" name="正方形/長方形 39">
            <a:extLst>
              <a:ext uri="{FF2B5EF4-FFF2-40B4-BE49-F238E27FC236}">
                <a16:creationId xmlns:a16="http://schemas.microsoft.com/office/drawing/2014/main" id="{5742852F-192E-42B4-9610-5E4FDDFD9CB2}"/>
              </a:ext>
            </a:extLst>
          </p:cNvPr>
          <p:cNvSpPr/>
          <p:nvPr/>
        </p:nvSpPr>
        <p:spPr>
          <a:xfrm>
            <a:off x="7757389" y="2078008"/>
            <a:ext cx="1626000" cy="307777"/>
          </a:xfrm>
          <a:prstGeom prst="rect">
            <a:avLst/>
          </a:prstGeom>
          <a:solidFill>
            <a:schemeClr val="bg1"/>
          </a:solidFill>
          <a:ln w="9525">
            <a:solidFill>
              <a:srgbClr val="00B050"/>
            </a:solidFill>
          </a:ln>
        </p:spPr>
        <p:txBody>
          <a:bodyPr wrap="squar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ミスマッチの就職</a:t>
            </a:r>
          </a:p>
        </p:txBody>
      </p:sp>
      <p:sp>
        <p:nvSpPr>
          <p:cNvPr id="42" name="正方形/長方形 41">
            <a:extLst>
              <a:ext uri="{FF2B5EF4-FFF2-40B4-BE49-F238E27FC236}">
                <a16:creationId xmlns:a16="http://schemas.microsoft.com/office/drawing/2014/main" id="{2AA2235B-7DB6-4B11-AC29-229707431074}"/>
              </a:ext>
            </a:extLst>
          </p:cNvPr>
          <p:cNvSpPr/>
          <p:nvPr/>
        </p:nvSpPr>
        <p:spPr>
          <a:xfrm>
            <a:off x="7757389" y="2486611"/>
            <a:ext cx="1968809" cy="307777"/>
          </a:xfrm>
          <a:prstGeom prst="rect">
            <a:avLst/>
          </a:prstGeom>
          <a:solidFill>
            <a:schemeClr val="bg1"/>
          </a:solidFill>
          <a:ln w="9525">
            <a:solidFill>
              <a:srgbClr val="00B050"/>
            </a:solidFill>
          </a:ln>
        </p:spPr>
        <p:txBody>
          <a:bodyPr wrap="non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支援プロセスのスキップ</a:t>
            </a:r>
          </a:p>
        </p:txBody>
      </p:sp>
      <p:sp>
        <p:nvSpPr>
          <p:cNvPr id="44" name="正方形/長方形 43">
            <a:extLst>
              <a:ext uri="{FF2B5EF4-FFF2-40B4-BE49-F238E27FC236}">
                <a16:creationId xmlns:a16="http://schemas.microsoft.com/office/drawing/2014/main" id="{E36C08FB-C585-49A8-AF07-A0D2831E18C4}"/>
              </a:ext>
            </a:extLst>
          </p:cNvPr>
          <p:cNvSpPr/>
          <p:nvPr/>
        </p:nvSpPr>
        <p:spPr>
          <a:xfrm>
            <a:off x="9807728" y="2486610"/>
            <a:ext cx="1819729" cy="307777"/>
          </a:xfrm>
          <a:prstGeom prst="rect">
            <a:avLst/>
          </a:prstGeom>
          <a:noFill/>
          <a:ln w="9525">
            <a:solidFill>
              <a:srgbClr val="00B050"/>
            </a:solidFill>
          </a:ln>
        </p:spPr>
        <p:txBody>
          <a:bodyPr wrap="non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レディネス不足の就職</a:t>
            </a:r>
          </a:p>
        </p:txBody>
      </p:sp>
      <p:sp>
        <p:nvSpPr>
          <p:cNvPr id="46" name="正方形/長方形 45">
            <a:extLst>
              <a:ext uri="{FF2B5EF4-FFF2-40B4-BE49-F238E27FC236}">
                <a16:creationId xmlns:a16="http://schemas.microsoft.com/office/drawing/2014/main" id="{1D3A6167-4161-4A09-8998-C9DF49935E98}"/>
              </a:ext>
            </a:extLst>
          </p:cNvPr>
          <p:cNvSpPr/>
          <p:nvPr/>
        </p:nvSpPr>
        <p:spPr>
          <a:xfrm>
            <a:off x="9565420" y="2077078"/>
            <a:ext cx="2062038" cy="307777"/>
          </a:xfrm>
          <a:prstGeom prst="rect">
            <a:avLst/>
          </a:prstGeom>
          <a:noFill/>
          <a:ln w="9525">
            <a:solidFill>
              <a:srgbClr val="00B050"/>
            </a:solidFill>
          </a:ln>
        </p:spPr>
        <p:txBody>
          <a:bodyPr wrap="squar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後始末中心の就労支援</a:t>
            </a:r>
          </a:p>
        </p:txBody>
      </p:sp>
      <p:sp>
        <p:nvSpPr>
          <p:cNvPr id="24" name="矢印: 右 23">
            <a:extLst>
              <a:ext uri="{FF2B5EF4-FFF2-40B4-BE49-F238E27FC236}">
                <a16:creationId xmlns:a16="http://schemas.microsoft.com/office/drawing/2014/main" id="{6F1F163C-0E75-45DB-A751-814A3800D0DF}"/>
              </a:ext>
            </a:extLst>
          </p:cNvPr>
          <p:cNvSpPr/>
          <p:nvPr/>
        </p:nvSpPr>
        <p:spPr>
          <a:xfrm>
            <a:off x="4973053" y="4768403"/>
            <a:ext cx="2784336" cy="39964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就労継続支援</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型事業所</a:t>
            </a:r>
          </a:p>
        </p:txBody>
      </p:sp>
      <p:sp>
        <p:nvSpPr>
          <p:cNvPr id="21" name="矢印: 右 20">
            <a:extLst>
              <a:ext uri="{FF2B5EF4-FFF2-40B4-BE49-F238E27FC236}">
                <a16:creationId xmlns:a16="http://schemas.microsoft.com/office/drawing/2014/main" id="{90C88D2D-E8F4-48CA-8341-4B1AF7A1F55D}"/>
              </a:ext>
            </a:extLst>
          </p:cNvPr>
          <p:cNvSpPr/>
          <p:nvPr/>
        </p:nvSpPr>
        <p:spPr>
          <a:xfrm>
            <a:off x="9292424" y="4485177"/>
            <a:ext cx="2061376" cy="77107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spc="-150" dirty="0">
                <a:solidFill>
                  <a:schemeClr val="tx1"/>
                </a:solidFill>
                <a:latin typeface="UD デジタル 教科書体 NK-R" panose="02020400000000000000" pitchFamily="18" charset="-128"/>
                <a:ea typeface="UD デジタル 教科書体 NK-R" panose="02020400000000000000" pitchFamily="18" charset="-128"/>
              </a:rPr>
              <a:t>就労定着支援事業所</a:t>
            </a:r>
          </a:p>
        </p:txBody>
      </p:sp>
      <p:sp>
        <p:nvSpPr>
          <p:cNvPr id="11" name="矢印: 右 10">
            <a:extLst>
              <a:ext uri="{FF2B5EF4-FFF2-40B4-BE49-F238E27FC236}">
                <a16:creationId xmlns:a16="http://schemas.microsoft.com/office/drawing/2014/main" id="{165F15C4-DB37-49F4-9E1D-3FE7DA38F91A}"/>
              </a:ext>
            </a:extLst>
          </p:cNvPr>
          <p:cNvSpPr/>
          <p:nvPr/>
        </p:nvSpPr>
        <p:spPr>
          <a:xfrm>
            <a:off x="5573864" y="4964416"/>
            <a:ext cx="4898004" cy="536713"/>
          </a:xfrm>
          <a:prstGeom prst="rightArrow">
            <a:avLst/>
          </a:prstGeom>
          <a:solidFill>
            <a:srgbClr val="FFCCCC"/>
          </a:solidFill>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職場適応援助者（ジョブコーチ）</a:t>
            </a:r>
          </a:p>
        </p:txBody>
      </p:sp>
      <p:sp>
        <p:nvSpPr>
          <p:cNvPr id="23" name="矢印: 右 22">
            <a:extLst>
              <a:ext uri="{FF2B5EF4-FFF2-40B4-BE49-F238E27FC236}">
                <a16:creationId xmlns:a16="http://schemas.microsoft.com/office/drawing/2014/main" id="{ACF551C5-1DD8-427A-A1D1-73EF80621ED3}"/>
              </a:ext>
            </a:extLst>
          </p:cNvPr>
          <p:cNvSpPr/>
          <p:nvPr/>
        </p:nvSpPr>
        <p:spPr>
          <a:xfrm>
            <a:off x="9292424" y="5317658"/>
            <a:ext cx="2059388" cy="5367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相談支援事業所</a:t>
            </a:r>
          </a:p>
        </p:txBody>
      </p:sp>
      <p:sp>
        <p:nvSpPr>
          <p:cNvPr id="4" name="正方形/長方形 3">
            <a:extLst>
              <a:ext uri="{FF2B5EF4-FFF2-40B4-BE49-F238E27FC236}">
                <a16:creationId xmlns:a16="http://schemas.microsoft.com/office/drawing/2014/main" id="{1D9CE7E1-C4AB-4E70-AABF-701AF1D52126}"/>
              </a:ext>
            </a:extLst>
          </p:cNvPr>
          <p:cNvSpPr/>
          <p:nvPr/>
        </p:nvSpPr>
        <p:spPr>
          <a:xfrm>
            <a:off x="7757389" y="4675864"/>
            <a:ext cx="1535035" cy="375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就職から６ヶ月経過後</a:t>
            </a:r>
          </a:p>
        </p:txBody>
      </p:sp>
      <p:sp>
        <p:nvSpPr>
          <p:cNvPr id="26" name="矢印: 右 25">
            <a:extLst>
              <a:ext uri="{FF2B5EF4-FFF2-40B4-BE49-F238E27FC236}">
                <a16:creationId xmlns:a16="http://schemas.microsoft.com/office/drawing/2014/main" id="{74C8DCB9-0E7A-4C08-A7FD-FDC21DD77D75}"/>
              </a:ext>
            </a:extLst>
          </p:cNvPr>
          <p:cNvSpPr/>
          <p:nvPr/>
        </p:nvSpPr>
        <p:spPr>
          <a:xfrm>
            <a:off x="9290436" y="5678744"/>
            <a:ext cx="2059388" cy="536713"/>
          </a:xfrm>
          <a:prstGeom prst="rightArrow">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ハローワーク</a:t>
            </a:r>
          </a:p>
        </p:txBody>
      </p:sp>
      <p:sp>
        <p:nvSpPr>
          <p:cNvPr id="6" name="テキスト ボックス 5">
            <a:extLst>
              <a:ext uri="{FF2B5EF4-FFF2-40B4-BE49-F238E27FC236}">
                <a16:creationId xmlns:a16="http://schemas.microsoft.com/office/drawing/2014/main" id="{71D957A6-9B6D-EF8B-F65C-06B41A493FA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a:t>
            </a:r>
          </a:p>
        </p:txBody>
      </p:sp>
    </p:spTree>
    <p:extLst>
      <p:ext uri="{BB962C8B-B14F-4D97-AF65-F5344CB8AC3E}">
        <p14:creationId xmlns:p14="http://schemas.microsoft.com/office/powerpoint/2010/main" val="136120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 name="四角形: 角を丸くする 1047">
            <a:extLst>
              <a:ext uri="{FF2B5EF4-FFF2-40B4-BE49-F238E27FC236}">
                <a16:creationId xmlns:a16="http://schemas.microsoft.com/office/drawing/2014/main" id="{E620E9E1-6636-4BEB-9FA1-EE2ECA3CAD23}"/>
              </a:ext>
            </a:extLst>
          </p:cNvPr>
          <p:cNvSpPr/>
          <p:nvPr/>
        </p:nvSpPr>
        <p:spPr>
          <a:xfrm>
            <a:off x="6834538" y="1236939"/>
            <a:ext cx="4373214" cy="5231944"/>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65C6FD3-EAB8-4CFF-BB05-871AA68A7B1D}"/>
              </a:ext>
            </a:extLst>
          </p:cNvPr>
          <p:cNvSpPr>
            <a:spLocks noGrp="1"/>
          </p:cNvSpPr>
          <p:nvPr>
            <p:ph type="title"/>
          </p:nvPr>
        </p:nvSpPr>
        <p:spPr/>
        <p:txBody>
          <a:bodyPr anchor="t">
            <a:normAutofit/>
          </a:bodyPr>
          <a:lstStyle/>
          <a:p>
            <a:r>
              <a:rPr kumimoji="1" lang="ja-JP" altLang="en-US" b="0" dirty="0"/>
              <a:t>アセスメントとは</a:t>
            </a:r>
            <a:br>
              <a:rPr kumimoji="1" lang="en-US" altLang="ja-JP" b="0" dirty="0"/>
            </a:br>
            <a:r>
              <a:rPr lang="ja-JP" altLang="en-US" sz="2400" b="0" u="none" dirty="0"/>
              <a:t>個人因子と環境因子の相関性から理解する</a:t>
            </a:r>
            <a:endParaRPr kumimoji="1" lang="ja-JP" altLang="en-US" sz="4000" b="0" dirty="0"/>
          </a:p>
        </p:txBody>
      </p:sp>
      <p:sp>
        <p:nvSpPr>
          <p:cNvPr id="4" name="四角形: 角を丸くする 3">
            <a:extLst>
              <a:ext uri="{FF2B5EF4-FFF2-40B4-BE49-F238E27FC236}">
                <a16:creationId xmlns:a16="http://schemas.microsoft.com/office/drawing/2014/main" id="{E4479080-6B8B-4CF0-BC87-A4ECD40427B0}"/>
              </a:ext>
            </a:extLst>
          </p:cNvPr>
          <p:cNvSpPr/>
          <p:nvPr/>
        </p:nvSpPr>
        <p:spPr>
          <a:xfrm>
            <a:off x="577855" y="1533436"/>
            <a:ext cx="1518699" cy="416407"/>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latin typeface="UD デジタル 教科書体 NK-R" panose="02020400000000000000" pitchFamily="18" charset="-128"/>
                <a:ea typeface="UD デジタル 教科書体 NK-R" panose="02020400000000000000" pitchFamily="18" charset="-128"/>
              </a:rPr>
              <a:t>ICF</a:t>
            </a:r>
            <a:r>
              <a:rPr kumimoji="1" lang="ja-JP" altLang="en-US" dirty="0">
                <a:latin typeface="UD デジタル 教科書体 NK-R" panose="02020400000000000000" pitchFamily="18" charset="-128"/>
                <a:ea typeface="UD デジタル 教科書体 NK-R" panose="02020400000000000000" pitchFamily="18" charset="-128"/>
              </a:rPr>
              <a:t>の分類</a:t>
            </a:r>
          </a:p>
        </p:txBody>
      </p:sp>
      <p:sp>
        <p:nvSpPr>
          <p:cNvPr id="5" name="正方形/長方形 4">
            <a:extLst>
              <a:ext uri="{FF2B5EF4-FFF2-40B4-BE49-F238E27FC236}">
                <a16:creationId xmlns:a16="http://schemas.microsoft.com/office/drawing/2014/main" id="{860630E2-DFB4-4397-9594-A420B59C9801}"/>
              </a:ext>
            </a:extLst>
          </p:cNvPr>
          <p:cNvSpPr/>
          <p:nvPr/>
        </p:nvSpPr>
        <p:spPr>
          <a:xfrm>
            <a:off x="2812212" y="1663791"/>
            <a:ext cx="1614115" cy="6388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健康状態</a:t>
            </a:r>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疾患・診断</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四角形: 角を丸くする 5">
            <a:extLst>
              <a:ext uri="{FF2B5EF4-FFF2-40B4-BE49-F238E27FC236}">
                <a16:creationId xmlns:a16="http://schemas.microsoft.com/office/drawing/2014/main" id="{DF89C81B-2079-4D52-A1FF-A50F2CCAD460}"/>
              </a:ext>
            </a:extLst>
          </p:cNvPr>
          <p:cNvSpPr/>
          <p:nvPr/>
        </p:nvSpPr>
        <p:spPr>
          <a:xfrm>
            <a:off x="1083695" y="2767297"/>
            <a:ext cx="1386840" cy="13914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心身機能</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400" u="sng" dirty="0">
                <a:solidFill>
                  <a:schemeClr val="tx1"/>
                </a:solidFill>
                <a:latin typeface="UD デジタル 教科書体 NK-R" panose="02020400000000000000" pitchFamily="18" charset="-128"/>
                <a:ea typeface="UD デジタル 教科書体 NK-R" panose="02020400000000000000" pitchFamily="18" charset="-128"/>
              </a:rPr>
              <a:t>身体構造</a:t>
            </a:r>
            <a:endParaRPr lang="en-US" altLang="ja-JP" sz="1400"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心と体の働き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体の部分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など</a:t>
            </a:r>
          </a:p>
        </p:txBody>
      </p:sp>
      <p:sp>
        <p:nvSpPr>
          <p:cNvPr id="8" name="四角形: 角を丸くする 7">
            <a:extLst>
              <a:ext uri="{FF2B5EF4-FFF2-40B4-BE49-F238E27FC236}">
                <a16:creationId xmlns:a16="http://schemas.microsoft.com/office/drawing/2014/main" id="{6CDB9059-E558-4B3B-8C5C-2AB2D4AF6BDC}"/>
              </a:ext>
            </a:extLst>
          </p:cNvPr>
          <p:cNvSpPr/>
          <p:nvPr/>
        </p:nvSpPr>
        <p:spPr>
          <a:xfrm>
            <a:off x="4762831" y="2767297"/>
            <a:ext cx="1386840" cy="13914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sng" dirty="0">
                <a:solidFill>
                  <a:schemeClr val="tx1"/>
                </a:solidFill>
                <a:latin typeface="UD デジタル 教科書体 NK-R" panose="02020400000000000000" pitchFamily="18" charset="-128"/>
                <a:ea typeface="UD デジタル 教科書体 NK-R" panose="02020400000000000000" pitchFamily="18" charset="-128"/>
              </a:rPr>
              <a:t>参加</a:t>
            </a:r>
            <a:endParaRPr lang="en-US" altLang="ja-JP" sz="1400"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趣味・地域活動</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労働・学習活動</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など</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 name="四角形: 角を丸くする 8">
            <a:extLst>
              <a:ext uri="{FF2B5EF4-FFF2-40B4-BE49-F238E27FC236}">
                <a16:creationId xmlns:a16="http://schemas.microsoft.com/office/drawing/2014/main" id="{A3650C92-726C-4FB3-A028-B424F7E04DD6}"/>
              </a:ext>
            </a:extLst>
          </p:cNvPr>
          <p:cNvSpPr/>
          <p:nvPr/>
        </p:nvSpPr>
        <p:spPr>
          <a:xfrm>
            <a:off x="2923263" y="2768308"/>
            <a:ext cx="1386840" cy="13914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sng" dirty="0">
                <a:solidFill>
                  <a:schemeClr val="tx1"/>
                </a:solidFill>
                <a:latin typeface="UD デジタル 教科書体 NK-R" panose="02020400000000000000" pitchFamily="18" charset="-128"/>
                <a:ea typeface="UD デジタル 教科書体 NK-R" panose="02020400000000000000" pitchFamily="18" charset="-128"/>
              </a:rPr>
              <a:t>活動</a:t>
            </a:r>
            <a:endParaRPr lang="en-US" altLang="ja-JP" sz="1400"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生活において　必要な行為の　すべて</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0DB5EC8A-867D-44AA-A209-7109CFA77CC6}"/>
              </a:ext>
            </a:extLst>
          </p:cNvPr>
          <p:cNvSpPr/>
          <p:nvPr/>
        </p:nvSpPr>
        <p:spPr>
          <a:xfrm>
            <a:off x="3800759" y="5050506"/>
            <a:ext cx="1208598" cy="117679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a:solidFill>
                  <a:srgbClr val="FF0000"/>
                </a:solidFill>
                <a:latin typeface="UD デジタル 教科書体 NK-R" panose="02020400000000000000" pitchFamily="18" charset="-128"/>
                <a:ea typeface="UD デジタル 教科書体 NK-R" panose="02020400000000000000" pitchFamily="18" charset="-128"/>
              </a:rPr>
              <a:t>環境因子</a:t>
            </a:r>
            <a:endParaRPr kumimoji="1" lang="en-US" altLang="ja-JP" sz="1400" u="sng"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住環境</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医療・福祉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周囲の目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など</a:t>
            </a:r>
          </a:p>
        </p:txBody>
      </p:sp>
      <p:sp>
        <p:nvSpPr>
          <p:cNvPr id="11" name="正方形/長方形 10">
            <a:extLst>
              <a:ext uri="{FF2B5EF4-FFF2-40B4-BE49-F238E27FC236}">
                <a16:creationId xmlns:a16="http://schemas.microsoft.com/office/drawing/2014/main" id="{175FBB99-612E-4B50-938B-2CB4DF7A0D93}"/>
              </a:ext>
            </a:extLst>
          </p:cNvPr>
          <p:cNvSpPr/>
          <p:nvPr/>
        </p:nvSpPr>
        <p:spPr>
          <a:xfrm>
            <a:off x="2207913" y="5050505"/>
            <a:ext cx="1208598" cy="117679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sng" dirty="0">
                <a:solidFill>
                  <a:srgbClr val="FF0000"/>
                </a:solidFill>
                <a:latin typeface="UD デジタル 教科書体 NK-R" panose="02020400000000000000" pitchFamily="18" charset="-128"/>
                <a:ea typeface="UD デジタル 教科書体 NK-R" panose="02020400000000000000" pitchFamily="18" charset="-128"/>
              </a:rPr>
              <a:t>個人</a:t>
            </a:r>
            <a:r>
              <a:rPr kumimoji="1" lang="ja-JP" altLang="en-US" sz="1400" u="sng" dirty="0">
                <a:solidFill>
                  <a:srgbClr val="FF0000"/>
                </a:solidFill>
                <a:latin typeface="UD デジタル 教科書体 NK-R" panose="02020400000000000000" pitchFamily="18" charset="-128"/>
                <a:ea typeface="UD デジタル 教科書体 NK-R" panose="02020400000000000000" pitchFamily="18" charset="-128"/>
              </a:rPr>
              <a:t>因子</a:t>
            </a:r>
            <a:endParaRPr kumimoji="1" lang="en-US" altLang="ja-JP" sz="1400" u="sng"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年齢・性別</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民族・価値観</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ライフスタイル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など</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BADC932D-9C5A-43A2-A11A-7FE9FE87FCE8}"/>
              </a:ext>
            </a:extLst>
          </p:cNvPr>
          <p:cNvSpPr/>
          <p:nvPr/>
        </p:nvSpPr>
        <p:spPr>
          <a:xfrm>
            <a:off x="588225" y="2443419"/>
            <a:ext cx="5820357" cy="2131488"/>
          </a:xfrm>
          <a:prstGeom prst="rect">
            <a:avLst/>
          </a:prstGeom>
          <a:noFill/>
        </p:spPr>
        <p:style>
          <a:lnRef idx="2">
            <a:schemeClr val="accent6"/>
          </a:lnRef>
          <a:fillRef idx="1">
            <a:schemeClr val="lt1"/>
          </a:fillRef>
          <a:effectRef idx="0">
            <a:schemeClr val="accent6"/>
          </a:effectRef>
          <a:fontRef idx="minor">
            <a:schemeClr val="dk1"/>
          </a:fontRef>
        </p:style>
        <p:txBody>
          <a:bodyPr vert="eaVert" rtlCol="0" anchor="b"/>
          <a:lstStyle/>
          <a:p>
            <a:pPr algn="ctr"/>
            <a:r>
              <a:rPr kumimoji="1" lang="ja-JP" altLang="en-US" dirty="0">
                <a:latin typeface="UD デジタル 教科書体 NK-R" panose="02020400000000000000" pitchFamily="18" charset="-128"/>
                <a:ea typeface="UD デジタル 教科書体 NK-R" panose="02020400000000000000" pitchFamily="18" charset="-128"/>
              </a:rPr>
              <a:t>生活機能</a:t>
            </a:r>
          </a:p>
        </p:txBody>
      </p:sp>
      <p:sp>
        <p:nvSpPr>
          <p:cNvPr id="12" name="正方形/長方形 11">
            <a:extLst>
              <a:ext uri="{FF2B5EF4-FFF2-40B4-BE49-F238E27FC236}">
                <a16:creationId xmlns:a16="http://schemas.microsoft.com/office/drawing/2014/main" id="{DB69BF94-60EE-46EC-8557-4570EC9FA306}"/>
              </a:ext>
            </a:extLst>
          </p:cNvPr>
          <p:cNvSpPr/>
          <p:nvPr/>
        </p:nvSpPr>
        <p:spPr>
          <a:xfrm>
            <a:off x="588226" y="4619078"/>
            <a:ext cx="5820357" cy="18737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背景因子</a:t>
            </a:r>
          </a:p>
        </p:txBody>
      </p:sp>
      <p:cxnSp>
        <p:nvCxnSpPr>
          <p:cNvPr id="16" name="直線矢印コネクタ 15">
            <a:extLst>
              <a:ext uri="{FF2B5EF4-FFF2-40B4-BE49-F238E27FC236}">
                <a16:creationId xmlns:a16="http://schemas.microsoft.com/office/drawing/2014/main" id="{6F1A1F22-8F5E-4B61-8C26-7FE120C8C5C7}"/>
              </a:ext>
            </a:extLst>
          </p:cNvPr>
          <p:cNvCxnSpPr>
            <a:stCxn id="6" idx="3"/>
            <a:endCxn id="9" idx="1"/>
          </p:cNvCxnSpPr>
          <p:nvPr/>
        </p:nvCxnSpPr>
        <p:spPr>
          <a:xfrm>
            <a:off x="2470535" y="3463037"/>
            <a:ext cx="452728" cy="101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8" name="直線矢印コネクタ 17">
            <a:extLst>
              <a:ext uri="{FF2B5EF4-FFF2-40B4-BE49-F238E27FC236}">
                <a16:creationId xmlns:a16="http://schemas.microsoft.com/office/drawing/2014/main" id="{4ADC5733-D473-4960-963D-EF0E5BD32196}"/>
              </a:ext>
            </a:extLst>
          </p:cNvPr>
          <p:cNvCxnSpPr/>
          <p:nvPr/>
        </p:nvCxnSpPr>
        <p:spPr>
          <a:xfrm>
            <a:off x="4310103" y="3318865"/>
            <a:ext cx="452728" cy="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9" name="直線矢印コネクタ 18">
            <a:extLst>
              <a:ext uri="{FF2B5EF4-FFF2-40B4-BE49-F238E27FC236}">
                <a16:creationId xmlns:a16="http://schemas.microsoft.com/office/drawing/2014/main" id="{8C75EA96-5378-4DF9-B6D7-A041754D7F7C}"/>
              </a:ext>
            </a:extLst>
          </p:cNvPr>
          <p:cNvCxnSpPr>
            <a:cxnSpLocks/>
          </p:cNvCxnSpPr>
          <p:nvPr/>
        </p:nvCxnSpPr>
        <p:spPr>
          <a:xfrm flipV="1">
            <a:off x="3616683" y="4170302"/>
            <a:ext cx="0" cy="6254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直線コネクタ 20">
            <a:extLst>
              <a:ext uri="{FF2B5EF4-FFF2-40B4-BE49-F238E27FC236}">
                <a16:creationId xmlns:a16="http://schemas.microsoft.com/office/drawing/2014/main" id="{32D970F2-020F-4B9F-A416-8633750A77C7}"/>
              </a:ext>
            </a:extLst>
          </p:cNvPr>
          <p:cNvCxnSpPr/>
          <p:nvPr/>
        </p:nvCxnSpPr>
        <p:spPr>
          <a:xfrm>
            <a:off x="2790943" y="4803701"/>
            <a:ext cx="1614115" cy="0"/>
          </a:xfrm>
          <a:prstGeom prst="line">
            <a:avLst/>
          </a:prstGeom>
        </p:spPr>
        <p:style>
          <a:lnRef idx="2">
            <a:schemeClr val="dk1"/>
          </a:lnRef>
          <a:fillRef idx="0">
            <a:schemeClr val="dk1"/>
          </a:fillRef>
          <a:effectRef idx="1">
            <a:schemeClr val="dk1"/>
          </a:effectRef>
          <a:fontRef idx="minor">
            <a:schemeClr val="tx1"/>
          </a:fontRef>
        </p:style>
      </p:cxnSp>
      <p:cxnSp>
        <p:nvCxnSpPr>
          <p:cNvPr id="23" name="直線矢印コネクタ 22">
            <a:extLst>
              <a:ext uri="{FF2B5EF4-FFF2-40B4-BE49-F238E27FC236}">
                <a16:creationId xmlns:a16="http://schemas.microsoft.com/office/drawing/2014/main" id="{2E2D8E40-3205-4877-8890-CD850980CE0F}"/>
              </a:ext>
            </a:extLst>
          </p:cNvPr>
          <p:cNvCxnSpPr>
            <a:endCxn id="11" idx="0"/>
          </p:cNvCxnSpPr>
          <p:nvPr/>
        </p:nvCxnSpPr>
        <p:spPr>
          <a:xfrm>
            <a:off x="2812212" y="4795750"/>
            <a:ext cx="0" cy="2547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直線矢印コネクタ 24">
            <a:extLst>
              <a:ext uri="{FF2B5EF4-FFF2-40B4-BE49-F238E27FC236}">
                <a16:creationId xmlns:a16="http://schemas.microsoft.com/office/drawing/2014/main" id="{130DBC69-CD10-4ED0-AFD9-5E2DB6E05D59}"/>
              </a:ext>
            </a:extLst>
          </p:cNvPr>
          <p:cNvCxnSpPr>
            <a:endCxn id="7" idx="0"/>
          </p:cNvCxnSpPr>
          <p:nvPr/>
        </p:nvCxnSpPr>
        <p:spPr>
          <a:xfrm>
            <a:off x="4405058" y="4800709"/>
            <a:ext cx="0" cy="2497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直線コネクタ 26">
            <a:extLst>
              <a:ext uri="{FF2B5EF4-FFF2-40B4-BE49-F238E27FC236}">
                <a16:creationId xmlns:a16="http://schemas.microsoft.com/office/drawing/2014/main" id="{296FCFA7-CFB9-4A61-9AF2-31D6206AF76F}"/>
              </a:ext>
            </a:extLst>
          </p:cNvPr>
          <p:cNvCxnSpPr/>
          <p:nvPr/>
        </p:nvCxnSpPr>
        <p:spPr>
          <a:xfrm>
            <a:off x="1708370" y="4389432"/>
            <a:ext cx="3816626" cy="0"/>
          </a:xfrm>
          <a:prstGeom prst="line">
            <a:avLst/>
          </a:prstGeom>
        </p:spPr>
        <p:style>
          <a:lnRef idx="2">
            <a:schemeClr val="dk1"/>
          </a:lnRef>
          <a:fillRef idx="0">
            <a:schemeClr val="dk1"/>
          </a:fillRef>
          <a:effectRef idx="1">
            <a:schemeClr val="dk1"/>
          </a:effectRef>
          <a:fontRef idx="minor">
            <a:schemeClr val="tx1"/>
          </a:fontRef>
        </p:style>
      </p:cxnSp>
      <p:cxnSp>
        <p:nvCxnSpPr>
          <p:cNvPr id="31" name="直線矢印コネクタ 30">
            <a:extLst>
              <a:ext uri="{FF2B5EF4-FFF2-40B4-BE49-F238E27FC236}">
                <a16:creationId xmlns:a16="http://schemas.microsoft.com/office/drawing/2014/main" id="{754F961D-8868-400A-970A-0D16518CE6F5}"/>
              </a:ext>
            </a:extLst>
          </p:cNvPr>
          <p:cNvCxnSpPr/>
          <p:nvPr/>
        </p:nvCxnSpPr>
        <p:spPr>
          <a:xfrm flipV="1">
            <a:off x="1708370" y="4158776"/>
            <a:ext cx="0" cy="2146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25" name="直線矢印コネクタ 1024">
            <a:extLst>
              <a:ext uri="{FF2B5EF4-FFF2-40B4-BE49-F238E27FC236}">
                <a16:creationId xmlns:a16="http://schemas.microsoft.com/office/drawing/2014/main" id="{C728417E-4862-46EB-8BB4-69D70717E220}"/>
              </a:ext>
            </a:extLst>
          </p:cNvPr>
          <p:cNvCxnSpPr/>
          <p:nvPr/>
        </p:nvCxnSpPr>
        <p:spPr>
          <a:xfrm flipV="1">
            <a:off x="5522675" y="4170302"/>
            <a:ext cx="0" cy="2031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28" name="直線コネクタ 1027">
            <a:extLst>
              <a:ext uri="{FF2B5EF4-FFF2-40B4-BE49-F238E27FC236}">
                <a16:creationId xmlns:a16="http://schemas.microsoft.com/office/drawing/2014/main" id="{CCD9029D-D56E-4CA5-AB6D-D67E79BC5C43}"/>
              </a:ext>
            </a:extLst>
          </p:cNvPr>
          <p:cNvCxnSpPr/>
          <p:nvPr/>
        </p:nvCxnSpPr>
        <p:spPr>
          <a:xfrm>
            <a:off x="1708370" y="2541869"/>
            <a:ext cx="3747881" cy="0"/>
          </a:xfrm>
          <a:prstGeom prst="line">
            <a:avLst/>
          </a:prstGeom>
        </p:spPr>
        <p:style>
          <a:lnRef idx="2">
            <a:schemeClr val="dk1"/>
          </a:lnRef>
          <a:fillRef idx="0">
            <a:schemeClr val="dk1"/>
          </a:fillRef>
          <a:effectRef idx="1">
            <a:schemeClr val="dk1"/>
          </a:effectRef>
          <a:fontRef idx="minor">
            <a:schemeClr val="tx1"/>
          </a:fontRef>
        </p:style>
      </p:cxnSp>
      <p:cxnSp>
        <p:nvCxnSpPr>
          <p:cNvPr id="1030" name="直線矢印コネクタ 1029">
            <a:extLst>
              <a:ext uri="{FF2B5EF4-FFF2-40B4-BE49-F238E27FC236}">
                <a16:creationId xmlns:a16="http://schemas.microsoft.com/office/drawing/2014/main" id="{E489420A-B358-4D1F-BD0B-08B86EEE00B6}"/>
              </a:ext>
            </a:extLst>
          </p:cNvPr>
          <p:cNvCxnSpPr>
            <a:endCxn id="6" idx="0"/>
          </p:cNvCxnSpPr>
          <p:nvPr/>
        </p:nvCxnSpPr>
        <p:spPr>
          <a:xfrm>
            <a:off x="1708370" y="2541870"/>
            <a:ext cx="0" cy="2254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32" name="直線矢印コネクタ 1031">
            <a:extLst>
              <a:ext uri="{FF2B5EF4-FFF2-40B4-BE49-F238E27FC236}">
                <a16:creationId xmlns:a16="http://schemas.microsoft.com/office/drawing/2014/main" id="{4DA77504-CC9F-469D-B545-307F1F512F1A}"/>
              </a:ext>
            </a:extLst>
          </p:cNvPr>
          <p:cNvCxnSpPr>
            <a:endCxn id="8" idx="0"/>
          </p:cNvCxnSpPr>
          <p:nvPr/>
        </p:nvCxnSpPr>
        <p:spPr>
          <a:xfrm>
            <a:off x="5456251" y="2541869"/>
            <a:ext cx="0" cy="2254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33" name="正方形/長方形 1032">
            <a:extLst>
              <a:ext uri="{FF2B5EF4-FFF2-40B4-BE49-F238E27FC236}">
                <a16:creationId xmlns:a16="http://schemas.microsoft.com/office/drawing/2014/main" id="{AF38DAF2-3088-4DC7-AF3D-CBF065B862E5}"/>
              </a:ext>
            </a:extLst>
          </p:cNvPr>
          <p:cNvSpPr/>
          <p:nvPr/>
        </p:nvSpPr>
        <p:spPr>
          <a:xfrm>
            <a:off x="7255835" y="3917445"/>
            <a:ext cx="2753467" cy="22661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u="sng" dirty="0">
                <a:solidFill>
                  <a:schemeClr val="tx1"/>
                </a:solidFill>
                <a:latin typeface="UD デジタル 教科書体 NK-R" panose="02020400000000000000" pitchFamily="18" charset="-128"/>
                <a:ea typeface="UD デジタル 教科書体 NK-R" panose="02020400000000000000" pitchFamily="18" charset="-128"/>
              </a:rPr>
              <a:t>障害のある人の</a:t>
            </a:r>
            <a:endParaRPr kumimoji="1" lang="en-US" altLang="ja-JP"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u="sng" dirty="0">
                <a:solidFill>
                  <a:schemeClr val="tx1"/>
                </a:solidFill>
                <a:latin typeface="UD デジタル 教科書体 NK-R" panose="02020400000000000000" pitchFamily="18" charset="-128"/>
                <a:ea typeface="UD デジタル 教科書体 NK-R" panose="02020400000000000000" pitchFamily="18" charset="-128"/>
              </a:rPr>
              <a:t>基本スペック</a:t>
            </a:r>
            <a:endParaRPr kumimoji="1" lang="en-US" altLang="ja-JP"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〇仕事のスキル、遂行能力、体力</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〇仕事に対する意欲、興味</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動機</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〇コミュニケーション能力、社会性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〇ストレス耐性、回避・解消能力</a:t>
            </a:r>
          </a:p>
        </p:txBody>
      </p:sp>
      <p:sp>
        <p:nvSpPr>
          <p:cNvPr id="1034" name="矢印: 上 1033">
            <a:extLst>
              <a:ext uri="{FF2B5EF4-FFF2-40B4-BE49-F238E27FC236}">
                <a16:creationId xmlns:a16="http://schemas.microsoft.com/office/drawing/2014/main" id="{12C38BD5-4451-4FBB-A560-5E74072662C4}"/>
              </a:ext>
            </a:extLst>
          </p:cNvPr>
          <p:cNvSpPr/>
          <p:nvPr/>
        </p:nvSpPr>
        <p:spPr>
          <a:xfrm>
            <a:off x="10219277" y="1978361"/>
            <a:ext cx="707666" cy="4200599"/>
          </a:xfrm>
          <a:prstGeom prst="up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職場の要求度</a:t>
            </a:r>
          </a:p>
        </p:txBody>
      </p:sp>
      <p:sp>
        <p:nvSpPr>
          <p:cNvPr id="1035" name="正方形/長方形 1034">
            <a:extLst>
              <a:ext uri="{FF2B5EF4-FFF2-40B4-BE49-F238E27FC236}">
                <a16:creationId xmlns:a16="http://schemas.microsoft.com/office/drawing/2014/main" id="{AA30DFA3-1296-474B-B76E-A7CC69932D2E}"/>
              </a:ext>
            </a:extLst>
          </p:cNvPr>
          <p:cNvSpPr/>
          <p:nvPr/>
        </p:nvSpPr>
        <p:spPr>
          <a:xfrm>
            <a:off x="7265657" y="2922012"/>
            <a:ext cx="2753467" cy="8754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a:solidFill>
                  <a:schemeClr val="tx1"/>
                </a:solidFill>
                <a:latin typeface="UD デジタル 教科書体 NK-R" panose="02020400000000000000" pitchFamily="18" charset="-128"/>
                <a:ea typeface="UD デジタル 教科書体 NK-R" panose="02020400000000000000" pitchFamily="18" charset="-128"/>
              </a:rPr>
              <a:t>障害のある人自身の</a:t>
            </a:r>
            <a:endParaRPr kumimoji="1" lang="en-US" altLang="ja-JP" sz="1400"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400" u="sng" dirty="0">
                <a:solidFill>
                  <a:schemeClr val="tx1"/>
                </a:solidFill>
                <a:latin typeface="UD デジタル 教科書体 NK-R" panose="02020400000000000000" pitchFamily="18" charset="-128"/>
                <a:ea typeface="UD デジタル 教科書体 NK-R" panose="02020400000000000000" pitchFamily="18" charset="-128"/>
              </a:rPr>
              <a:t>努力による</a:t>
            </a:r>
            <a:r>
              <a:rPr lang="ja-JP" altLang="en-US" sz="1400" u="sng" dirty="0">
                <a:solidFill>
                  <a:schemeClr val="tx1"/>
                </a:solidFill>
                <a:latin typeface="UD デジタル 教科書体 NK-R" panose="02020400000000000000" pitchFamily="18" charset="-128"/>
                <a:ea typeface="UD デジタル 教科書体 NK-R" panose="02020400000000000000" pitchFamily="18" charset="-128"/>
              </a:rPr>
              <a:t>スキルの向上</a:t>
            </a:r>
            <a:endParaRPr kumimoji="1" lang="ja-JP" altLang="en-US" sz="1400" u="sng"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1037" name="直線コネクタ 1036">
            <a:extLst>
              <a:ext uri="{FF2B5EF4-FFF2-40B4-BE49-F238E27FC236}">
                <a16:creationId xmlns:a16="http://schemas.microsoft.com/office/drawing/2014/main" id="{E7BFB614-D261-4B3B-BEA2-1205ECD6C783}"/>
              </a:ext>
            </a:extLst>
          </p:cNvPr>
          <p:cNvCxnSpPr>
            <a:cxnSpLocks/>
          </p:cNvCxnSpPr>
          <p:nvPr/>
        </p:nvCxnSpPr>
        <p:spPr>
          <a:xfrm>
            <a:off x="7277956" y="1945433"/>
            <a:ext cx="3486377" cy="0"/>
          </a:xfrm>
          <a:prstGeom prst="line">
            <a:avLst/>
          </a:prstGeom>
          <a:ln/>
        </p:spPr>
        <p:style>
          <a:lnRef idx="1">
            <a:schemeClr val="dk1"/>
          </a:lnRef>
          <a:fillRef idx="0">
            <a:schemeClr val="dk1"/>
          </a:fillRef>
          <a:effectRef idx="0">
            <a:schemeClr val="dk1"/>
          </a:effectRef>
          <a:fontRef idx="minor">
            <a:schemeClr val="tx1"/>
          </a:fontRef>
        </p:style>
      </p:cxnSp>
      <p:sp>
        <p:nvSpPr>
          <p:cNvPr id="1042" name="矢印: 上下 1041">
            <a:extLst>
              <a:ext uri="{FF2B5EF4-FFF2-40B4-BE49-F238E27FC236}">
                <a16:creationId xmlns:a16="http://schemas.microsoft.com/office/drawing/2014/main" id="{00A0996C-FA2A-4675-A111-71CC880F9CA0}"/>
              </a:ext>
            </a:extLst>
          </p:cNvPr>
          <p:cNvSpPr/>
          <p:nvPr/>
        </p:nvSpPr>
        <p:spPr>
          <a:xfrm>
            <a:off x="9613022" y="1978361"/>
            <a:ext cx="292538" cy="932437"/>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3" name="加算記号 1042">
            <a:extLst>
              <a:ext uri="{FF2B5EF4-FFF2-40B4-BE49-F238E27FC236}">
                <a16:creationId xmlns:a16="http://schemas.microsoft.com/office/drawing/2014/main" id="{F280E39B-079D-4725-973A-6D54C8EF47F7}"/>
              </a:ext>
            </a:extLst>
          </p:cNvPr>
          <p:cNvSpPr/>
          <p:nvPr/>
        </p:nvSpPr>
        <p:spPr>
          <a:xfrm>
            <a:off x="8499342" y="3694451"/>
            <a:ext cx="326004" cy="326003"/>
          </a:xfrm>
          <a:prstGeom prst="mathPlus">
            <a:avLst/>
          </a:prstGeom>
          <a:solidFill>
            <a:schemeClr val="tx1">
              <a:lumMod val="65000"/>
              <a:lumOff val="3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5" name="正方形/長方形 1044">
            <a:extLst>
              <a:ext uri="{FF2B5EF4-FFF2-40B4-BE49-F238E27FC236}">
                <a16:creationId xmlns:a16="http://schemas.microsoft.com/office/drawing/2014/main" id="{27467F53-FD6B-4FC3-90BA-B4749236EB59}"/>
              </a:ext>
            </a:extLst>
          </p:cNvPr>
          <p:cNvSpPr/>
          <p:nvPr/>
        </p:nvSpPr>
        <p:spPr>
          <a:xfrm>
            <a:off x="7255835" y="1020960"/>
            <a:ext cx="1912703" cy="369332"/>
          </a:xfrm>
          <a:prstGeom prst="rect">
            <a:avLst/>
          </a:prstGeom>
          <a:solidFill>
            <a:schemeClr val="bg1"/>
          </a:solidFill>
          <a:ln>
            <a:solidFill>
              <a:schemeClr val="tx1"/>
            </a:solidFill>
          </a:ln>
        </p:spPr>
        <p:txBody>
          <a:bodyPr wrap="none" lIns="91440" tIns="45720" rIns="91440" bIns="45720" anchor="ctr">
            <a:spAutoFit/>
          </a:bodyPr>
          <a:lstStyle/>
          <a:p>
            <a:pPr algn="ctr"/>
            <a:r>
              <a:rPr lang="ja-JP" altLang="en-US" dirty="0">
                <a:ln w="0">
                  <a:noFill/>
                </a:ln>
                <a:latin typeface="UD デジタル 教科書体 NK-R" panose="02020400000000000000" pitchFamily="18" charset="-128"/>
                <a:ea typeface="UD デジタル 教科書体 NK-R" panose="02020400000000000000" pitchFamily="18" charset="-128"/>
              </a:rPr>
              <a:t>目標とする到達点</a:t>
            </a:r>
            <a:endParaRPr lang="ja-JP" altLang="en-US" cap="none" spc="0" dirty="0">
              <a:ln w="0">
                <a:noFill/>
              </a:ln>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44" name="正方形/長方形 1043">
            <a:extLst>
              <a:ext uri="{FF2B5EF4-FFF2-40B4-BE49-F238E27FC236}">
                <a16:creationId xmlns:a16="http://schemas.microsoft.com/office/drawing/2014/main" id="{00794255-976C-40BC-82D4-ED0B43984C97}"/>
              </a:ext>
            </a:extLst>
          </p:cNvPr>
          <p:cNvSpPr/>
          <p:nvPr/>
        </p:nvSpPr>
        <p:spPr>
          <a:xfrm>
            <a:off x="7361049" y="2137073"/>
            <a:ext cx="2276585" cy="338554"/>
          </a:xfrm>
          <a:prstGeom prst="rect">
            <a:avLst/>
          </a:prstGeom>
          <a:noFill/>
        </p:spPr>
        <p:txBody>
          <a:bodyPr wrap="none" lIns="91440" tIns="45720" rIns="91440" bIns="45720">
            <a:spAutoFit/>
          </a:bodyPr>
          <a:lstStyle/>
          <a:p>
            <a:pPr algn="ctr"/>
            <a:r>
              <a:rPr lang="ja-JP" altLang="en-US" sz="1600" cap="none" spc="0" dirty="0">
                <a:ln w="0"/>
                <a:solidFill>
                  <a:srgbClr val="FF0000"/>
                </a:solidFill>
                <a:latin typeface="UD デジタル 教科書体 NK-R" panose="02020400000000000000" pitchFamily="18" charset="-128"/>
                <a:ea typeface="UD デジタル 教科書体 NK-R" panose="02020400000000000000" pitchFamily="18" charset="-128"/>
              </a:rPr>
              <a:t>環境調整により補完する</a:t>
            </a:r>
          </a:p>
        </p:txBody>
      </p:sp>
      <p:cxnSp>
        <p:nvCxnSpPr>
          <p:cNvPr id="14" name="直線矢印コネクタ 13">
            <a:extLst>
              <a:ext uri="{FF2B5EF4-FFF2-40B4-BE49-F238E27FC236}">
                <a16:creationId xmlns:a16="http://schemas.microsoft.com/office/drawing/2014/main" id="{F9F85EFC-DACA-4207-8E76-F5227284A97E}"/>
              </a:ext>
            </a:extLst>
          </p:cNvPr>
          <p:cNvCxnSpPr>
            <a:endCxn id="9" idx="0"/>
          </p:cNvCxnSpPr>
          <p:nvPr/>
        </p:nvCxnSpPr>
        <p:spPr>
          <a:xfrm>
            <a:off x="3616683" y="2317453"/>
            <a:ext cx="0" cy="45085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5C8CBCEE-B849-C357-44AC-D3A30EC2F418}"/>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a:t>
            </a:r>
          </a:p>
        </p:txBody>
      </p:sp>
    </p:spTree>
    <p:extLst>
      <p:ext uri="{BB962C8B-B14F-4D97-AF65-F5344CB8AC3E}">
        <p14:creationId xmlns:p14="http://schemas.microsoft.com/office/powerpoint/2010/main" val="196216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ED7455D-5FC0-E1E7-7CAA-34688E059117}"/>
              </a:ext>
            </a:extLst>
          </p:cNvPr>
          <p:cNvSpPr/>
          <p:nvPr/>
        </p:nvSpPr>
        <p:spPr>
          <a:xfrm>
            <a:off x="2786891" y="6193595"/>
            <a:ext cx="9026830" cy="276999"/>
          </a:xfrm>
          <a:prstGeom prst="rect">
            <a:avLst/>
          </a:prstGeom>
          <a:noFill/>
          <a:ln>
            <a:noFill/>
          </a:ln>
        </p:spPr>
        <p:txBody>
          <a:bodyPr wrap="none" lIns="91440" tIns="45720" rIns="91440" bIns="45720">
            <a:spAutoFit/>
          </a:bodyPr>
          <a:lstStyle/>
          <a:p>
            <a:pPr algn="ctr"/>
            <a:r>
              <a:rPr lang="en-US" altLang="ja-JP" sz="1200" b="0" cap="none" spc="0" dirty="0">
                <a:ln w="0">
                  <a:noFill/>
                </a:ln>
                <a:latin typeface="UD デジタル 教科書体 NK-R" panose="02020400000000000000" pitchFamily="18" charset="-128"/>
                <a:ea typeface="UD デジタル 教科書体 NK-R" panose="02020400000000000000" pitchFamily="18" charset="-128"/>
              </a:rPr>
              <a:t>【</a:t>
            </a:r>
            <a:r>
              <a:rPr lang="ja-JP" altLang="en-US" sz="1200" b="0" cap="none" spc="0" dirty="0">
                <a:ln w="0">
                  <a:noFill/>
                </a:ln>
                <a:latin typeface="UD デジタル 教科書体 NK-R" panose="02020400000000000000" pitchFamily="18" charset="-128"/>
                <a:ea typeface="UD デジタル 教科書体 NK-R" panose="02020400000000000000" pitchFamily="18" charset="-128"/>
              </a:rPr>
              <a:t>出典</a:t>
            </a:r>
            <a:r>
              <a:rPr lang="en-US" altLang="ja-JP" sz="1200" b="0" cap="none" spc="0" dirty="0">
                <a:ln w="0">
                  <a:noFill/>
                </a:ln>
                <a:latin typeface="UD デジタル 教科書体 NK-R" panose="02020400000000000000" pitchFamily="18" charset="-128"/>
                <a:ea typeface="UD デジタル 教科書体 NK-R" panose="02020400000000000000" pitchFamily="18" charset="-128"/>
              </a:rPr>
              <a:t>】DINF</a:t>
            </a:r>
            <a:r>
              <a:rPr lang="ja-JP" altLang="en-US" sz="1200" b="0" cap="none" spc="0" dirty="0">
                <a:ln w="0">
                  <a:noFill/>
                </a:ln>
                <a:latin typeface="UD デジタル 教科書体 NK-R" panose="02020400000000000000" pitchFamily="18" charset="-128"/>
                <a:ea typeface="UD デジタル 教科書体 NK-R" panose="02020400000000000000" pitchFamily="18" charset="-128"/>
              </a:rPr>
              <a:t>障害保健福祉研修情報システム「国際生活機能分類</a:t>
            </a:r>
            <a:r>
              <a:rPr lang="en-US" altLang="ja-JP" sz="1200" b="0" cap="none" spc="0" dirty="0">
                <a:ln w="0">
                  <a:noFill/>
                </a:ln>
                <a:latin typeface="UD デジタル 教科書体 NK-R" panose="02020400000000000000" pitchFamily="18" charset="-128"/>
                <a:ea typeface="UD デジタル 教科書体 NK-R" panose="02020400000000000000" pitchFamily="18" charset="-128"/>
              </a:rPr>
              <a:t>-</a:t>
            </a:r>
            <a:r>
              <a:rPr lang="ja-JP" altLang="en-US" sz="1200" b="0" cap="none" spc="0" dirty="0">
                <a:ln w="0">
                  <a:noFill/>
                </a:ln>
                <a:latin typeface="UD デジタル 教科書体 NK-R" panose="02020400000000000000" pitchFamily="18" charset="-128"/>
                <a:ea typeface="UD デジタル 教科書体 NK-R" panose="02020400000000000000" pitchFamily="18" charset="-128"/>
              </a:rPr>
              <a:t>国際障害分類改訂版</a:t>
            </a:r>
            <a:r>
              <a:rPr lang="en-US" altLang="ja-JP" sz="1200" b="0" cap="none" spc="0" dirty="0">
                <a:ln w="0">
                  <a:noFill/>
                </a:ln>
                <a:latin typeface="UD デジタル 教科書体 NK-R" panose="02020400000000000000" pitchFamily="18" charset="-128"/>
                <a:ea typeface="UD デジタル 教科書体 NK-R" panose="02020400000000000000" pitchFamily="18" charset="-128"/>
              </a:rPr>
              <a:t>-</a:t>
            </a:r>
            <a:r>
              <a:rPr lang="ja-JP" altLang="en-US" sz="1200" b="0" cap="none" spc="0" dirty="0">
                <a:ln w="0">
                  <a:noFill/>
                </a:ln>
                <a:latin typeface="UD デジタル 教科書体 NK-R" panose="02020400000000000000" pitchFamily="18" charset="-128"/>
                <a:ea typeface="UD デジタル 教科書体 NK-R" panose="02020400000000000000" pitchFamily="18" charset="-128"/>
              </a:rPr>
              <a:t>」（日本語）の厚生労働省</a:t>
            </a:r>
            <a:r>
              <a:rPr lang="en-US" altLang="ja-JP" sz="1200" b="0" cap="none" spc="0" dirty="0">
                <a:ln w="0">
                  <a:noFill/>
                </a:ln>
                <a:latin typeface="UD デジタル 教科書体 NK-R" panose="02020400000000000000" pitchFamily="18" charset="-128"/>
                <a:ea typeface="UD デジタル 教科書体 NK-R" panose="02020400000000000000" pitchFamily="18" charset="-128"/>
              </a:rPr>
              <a:t>HP</a:t>
            </a:r>
            <a:r>
              <a:rPr lang="ja-JP" altLang="en-US" sz="1200" b="0" cap="none" spc="0" dirty="0">
                <a:ln w="0">
                  <a:noFill/>
                </a:ln>
                <a:latin typeface="UD デジタル 教科書体 NK-R" panose="02020400000000000000" pitchFamily="18" charset="-128"/>
                <a:ea typeface="UD デジタル 教科書体 NK-R" panose="02020400000000000000" pitchFamily="18" charset="-128"/>
              </a:rPr>
              <a:t>掲載についてより</a:t>
            </a:r>
          </a:p>
        </p:txBody>
      </p:sp>
      <p:sp>
        <p:nvSpPr>
          <p:cNvPr id="7" name="四角形: 角を丸くする 6">
            <a:extLst>
              <a:ext uri="{FF2B5EF4-FFF2-40B4-BE49-F238E27FC236}">
                <a16:creationId xmlns:a16="http://schemas.microsoft.com/office/drawing/2014/main" id="{E77E6F5F-128E-B2F8-253F-3B512D240EAC}"/>
              </a:ext>
            </a:extLst>
          </p:cNvPr>
          <p:cNvSpPr/>
          <p:nvPr/>
        </p:nvSpPr>
        <p:spPr>
          <a:xfrm>
            <a:off x="457200" y="449037"/>
            <a:ext cx="11356521" cy="5641521"/>
          </a:xfrm>
          <a:prstGeom prst="round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400" i="0" dirty="0">
                <a:solidFill>
                  <a:srgbClr val="000033"/>
                </a:solidFill>
                <a:effectLst/>
                <a:latin typeface="UD デジタル 教科書体 NK-R" panose="02020400000000000000" pitchFamily="18" charset="-128"/>
                <a:ea typeface="UD デジタル 教科書体 NK-R" panose="02020400000000000000" pitchFamily="18" charset="-128"/>
              </a:rPr>
              <a:t>　　障害に関する国際的な分類としては、これまで、世界保健機関（以下「ＷＨＯ」）が</a:t>
            </a:r>
            <a:r>
              <a:rPr lang="en-US" altLang="ja-JP" sz="2400" i="0" dirty="0">
                <a:solidFill>
                  <a:srgbClr val="000033"/>
                </a:solidFill>
                <a:effectLst/>
                <a:latin typeface="UD デジタル 教科書体 NK-R" panose="02020400000000000000" pitchFamily="18" charset="-128"/>
                <a:ea typeface="UD デジタル 教科書体 NK-R" panose="02020400000000000000" pitchFamily="18" charset="-128"/>
              </a:rPr>
              <a:t>1980</a:t>
            </a:r>
            <a:r>
              <a:rPr lang="ja-JP" altLang="en-US" sz="2400" i="0" dirty="0">
                <a:solidFill>
                  <a:srgbClr val="000033"/>
                </a:solidFill>
                <a:effectLst/>
                <a:latin typeface="UD デジタル 教科書体 NK-R" panose="02020400000000000000" pitchFamily="18" charset="-128"/>
                <a:ea typeface="UD デジタル 教科書体 NK-R" panose="02020400000000000000" pitchFamily="18" charset="-128"/>
              </a:rPr>
              <a:t>年に「国際疾病分類（ＩＣＤ）」の補助として発表した「ＷＨＯ国際障害分類（ＩＣＩＤＨ）が用いられてきたが、ＷＨＯでは、</a:t>
            </a:r>
            <a:r>
              <a:rPr lang="ja-JP" altLang="en-US" sz="2400" dirty="0">
                <a:solidFill>
                  <a:srgbClr val="000033"/>
                </a:solidFill>
                <a:latin typeface="UD デジタル 教科書体 NK-R" panose="02020400000000000000" pitchFamily="18" charset="-128"/>
                <a:ea typeface="UD デジタル 教科書体 NK-R" panose="02020400000000000000" pitchFamily="18" charset="-128"/>
              </a:rPr>
              <a:t>２００１</a:t>
            </a:r>
            <a:r>
              <a:rPr lang="ja-JP" altLang="en-US" sz="2400" i="0" dirty="0">
                <a:solidFill>
                  <a:srgbClr val="000033"/>
                </a:solidFill>
                <a:effectLst/>
                <a:latin typeface="UD デジタル 教科書体 NK-R" panose="02020400000000000000" pitchFamily="18" charset="-128"/>
                <a:ea typeface="UD デジタル 教科書体 NK-R" panose="02020400000000000000" pitchFamily="18" charset="-128"/>
              </a:rPr>
              <a:t>年</a:t>
            </a:r>
            <a:r>
              <a:rPr lang="ja-JP" altLang="en-US" sz="2400" dirty="0">
                <a:solidFill>
                  <a:srgbClr val="000033"/>
                </a:solidFill>
                <a:latin typeface="UD デジタル 教科書体 NK-R" panose="02020400000000000000" pitchFamily="18" charset="-128"/>
                <a:ea typeface="UD デジタル 教科書体 NK-R" panose="02020400000000000000" pitchFamily="18" charset="-128"/>
              </a:rPr>
              <a:t>５</a:t>
            </a:r>
            <a:r>
              <a:rPr lang="ja-JP" altLang="en-US" sz="2400" i="0" dirty="0">
                <a:solidFill>
                  <a:srgbClr val="000033"/>
                </a:solidFill>
                <a:effectLst/>
                <a:latin typeface="UD デジタル 教科書体 NK-R" panose="02020400000000000000" pitchFamily="18" charset="-128"/>
                <a:ea typeface="UD デジタル 教科書体 NK-R" panose="02020400000000000000" pitchFamily="18" charset="-128"/>
              </a:rPr>
              <a:t>月の第５４回総会において、その改訂版として「ＩＣＦ（</a:t>
            </a:r>
            <a:r>
              <a:rPr lang="en-US" altLang="ja-JP" sz="2400" i="0" dirty="0">
                <a:solidFill>
                  <a:srgbClr val="000033"/>
                </a:solidFill>
                <a:effectLst/>
                <a:latin typeface="UD デジタル 教科書体 NK-R" panose="02020400000000000000" pitchFamily="18" charset="-128"/>
                <a:ea typeface="UD デジタル 教科書体 NK-R" panose="02020400000000000000" pitchFamily="18" charset="-128"/>
              </a:rPr>
              <a:t>International Classification of Functioning, Disability and Health</a:t>
            </a:r>
            <a:r>
              <a:rPr lang="ja-JP" altLang="en-US" sz="2400" i="0" dirty="0">
                <a:solidFill>
                  <a:srgbClr val="000033"/>
                </a:solidFill>
                <a:effectLst/>
                <a:latin typeface="UD デジタル 教科書体 NK-R" panose="02020400000000000000" pitchFamily="18" charset="-128"/>
                <a:ea typeface="UD デジタル 教科書体 NK-R" panose="02020400000000000000" pitchFamily="18" charset="-128"/>
              </a:rPr>
              <a:t>）」を採択した。</a:t>
            </a:r>
            <a:br>
              <a:rPr lang="ja-JP" altLang="en-US" sz="2400" dirty="0">
                <a:latin typeface="UD デジタル 教科書体 NK-R" panose="02020400000000000000" pitchFamily="18" charset="-128"/>
                <a:ea typeface="UD デジタル 教科書体 NK-R" panose="02020400000000000000" pitchFamily="18" charset="-128"/>
              </a:rPr>
            </a:br>
            <a:r>
              <a:rPr lang="ja-JP" altLang="en-US" sz="2400" i="0" dirty="0">
                <a:solidFill>
                  <a:srgbClr val="000033"/>
                </a:solidFill>
                <a:effectLst/>
                <a:latin typeface="UD デジタル 教科書体 NK-R" panose="02020400000000000000" pitchFamily="18" charset="-128"/>
                <a:ea typeface="UD デジタル 教科書体 NK-R" panose="02020400000000000000" pitchFamily="18" charset="-128"/>
              </a:rPr>
              <a:t>　　ＩＣＦは、人間の生活機能と障害に関して、アルファベットと数字を組み合わせた方式で分類するものであり、人間の生活機能と障害について「心身機能・身体構造」「活動」「参加」の３つの次元及び「環境因子」等の影響を及ぼす因子で構成されており、約１，５００項目に分類されている（ホームページ上では、第２レベルまでの分類を掲載）。これまでの「ＩＣＩＤＨ」が身体機能の障害による生活機能の障害（社会的不利を分類するという考え方が中心であったのに対し、ＩＣＦはこれらの環境因子という観点を加え、例えば、バリアフリー等の環境を評価できるように構成されている。このような考え方は、今後、障害者はもとより、全国民の保健・医療・福祉サービス、社会システムや技術のあり方の方向性を示唆しているものと考えられる。</a:t>
            </a:r>
            <a:endParaRPr kumimoji="1" lang="ja-JP" altLang="en-US" sz="2400" dirty="0"/>
          </a:p>
        </p:txBody>
      </p:sp>
    </p:spTree>
    <p:extLst>
      <p:ext uri="{BB962C8B-B14F-4D97-AF65-F5344CB8AC3E}">
        <p14:creationId xmlns:p14="http://schemas.microsoft.com/office/powerpoint/2010/main" val="102285210"/>
      </p:ext>
    </p:extLst>
  </p:cSld>
  <p:clrMapOvr>
    <a:masterClrMapping/>
  </p:clrMapOvr>
  <mc:AlternateContent xmlns:mc="http://schemas.openxmlformats.org/markup-compatibility/2006" xmlns:p14="http://schemas.microsoft.com/office/powerpoint/2010/main">
    <mc:Choice Requires="p14">
      <p:transition spd="slow" p14:dur="2000" advTm="27398"/>
    </mc:Choice>
    <mc:Fallback xmlns="">
      <p:transition spd="slow" advTm="27398"/>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ormAutofit/>
          </a:bodyPr>
          <a:lstStyle/>
          <a:p>
            <a:r>
              <a:rPr lang="ja-JP" altLang="en-US" b="0" dirty="0"/>
              <a:t>アセスメント①就労相談</a:t>
            </a:r>
            <a:br>
              <a:rPr lang="en-US" altLang="ja-JP" b="0" dirty="0"/>
            </a:br>
            <a:r>
              <a:rPr lang="ja-JP" altLang="en-US" sz="2400" b="0" u="none" dirty="0"/>
              <a:t>面接相談を通じたアセスメント</a:t>
            </a:r>
          </a:p>
        </p:txBody>
      </p:sp>
      <p:sp>
        <p:nvSpPr>
          <p:cNvPr id="34" name="正方形/長方形 33">
            <a:extLst>
              <a:ext uri="{FF2B5EF4-FFF2-40B4-BE49-F238E27FC236}">
                <a16:creationId xmlns:a16="http://schemas.microsoft.com/office/drawing/2014/main" id="{19CC1804-DD20-4D5A-A411-095493B245A7}"/>
              </a:ext>
            </a:extLst>
          </p:cNvPr>
          <p:cNvSpPr/>
          <p:nvPr/>
        </p:nvSpPr>
        <p:spPr>
          <a:xfrm>
            <a:off x="838200" y="3083921"/>
            <a:ext cx="5708513" cy="3517160"/>
          </a:xfrm>
          <a:prstGeom prst="rect">
            <a:avLst/>
          </a:prstGeom>
          <a:ln w="19050">
            <a:prstDash val="sys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a:latin typeface="UD デジタル 教科書体 NK-R" panose="02020400000000000000" pitchFamily="18" charset="-128"/>
                <a:ea typeface="UD デジタル 教科書体 NK-R" panose="02020400000000000000" pitchFamily="18" charset="-128"/>
              </a:rPr>
              <a:t>＜質問事項（例）＞ </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・希望（将来の希望、就労の希望、生活面の希望・・・</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・通院状況、服薬状況</a:t>
            </a:r>
            <a:endParaRPr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・健康状態（身長・体重・視力）</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・金銭管理の状況（困ったこと）</a:t>
            </a:r>
            <a:endParaRPr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・アレルギーの有無</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1</a:t>
            </a:r>
            <a:r>
              <a:rPr lang="ja-JP" altLang="en-US" sz="1600" dirty="0">
                <a:latin typeface="UD デジタル 教科書体 NK-R" panose="02020400000000000000" pitchFamily="18" charset="-128"/>
                <a:ea typeface="UD デジタル 教科書体 NK-R" panose="02020400000000000000" pitchFamily="18" charset="-128"/>
              </a:rPr>
              <a:t>日の生活リズム</a:t>
            </a:r>
            <a:endParaRPr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・悩み事</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・一人でできること</a:t>
            </a:r>
            <a:endParaRPr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・担当している家事</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・コミュニケーションの状況</a:t>
            </a:r>
            <a:endParaRPr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・美容院（理髪店）に行く頻度</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・休みの日にしていること</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・乗車できる乗り物（自転車）　　　　　　　　　　　　　　　</a:t>
            </a:r>
            <a:r>
              <a:rPr lang="en-US" altLang="ja-JP" sz="1600" dirty="0">
                <a:latin typeface="UD デジタル 教科書体 NK-R" panose="02020400000000000000" pitchFamily="18" charset="-128"/>
                <a:ea typeface="UD デジタル 教科書体 NK-R" panose="02020400000000000000" pitchFamily="18" charset="-128"/>
              </a:rPr>
              <a:t>…</a:t>
            </a:r>
            <a:r>
              <a:rPr lang="en-US" altLang="ja-JP" sz="1600" dirty="0" err="1">
                <a:latin typeface="UD デジタル 教科書体 NK-R" panose="02020400000000000000" pitchFamily="18" charset="-128"/>
                <a:ea typeface="UD デジタル 教科書体 NK-R" panose="02020400000000000000" pitchFamily="18" charset="-128"/>
              </a:rPr>
              <a:t>etc</a:t>
            </a:r>
            <a:endParaRPr lang="en-US" altLang="ja-JP" sz="1600" dirty="0">
              <a:latin typeface="UD デジタル 教科書体 NK-R" panose="02020400000000000000" pitchFamily="18" charset="-128"/>
              <a:ea typeface="UD デジタル 教科書体 NK-R" panose="02020400000000000000" pitchFamily="18" charset="-128"/>
            </a:endParaRPr>
          </a:p>
        </p:txBody>
      </p:sp>
      <p:graphicFrame>
        <p:nvGraphicFramePr>
          <p:cNvPr id="4" name="コンテンツ プレースホルダー 13">
            <a:extLst>
              <a:ext uri="{FF2B5EF4-FFF2-40B4-BE49-F238E27FC236}">
                <a16:creationId xmlns:a16="http://schemas.microsoft.com/office/drawing/2014/main" id="{8E789497-A77E-E789-5B17-5C5FA4F1A753}"/>
              </a:ext>
            </a:extLst>
          </p:cNvPr>
          <p:cNvGraphicFramePr>
            <a:graphicFrameLocks/>
          </p:cNvGraphicFramePr>
          <p:nvPr>
            <p:extLst>
              <p:ext uri="{D42A27DB-BD31-4B8C-83A1-F6EECF244321}">
                <p14:modId xmlns:p14="http://schemas.microsoft.com/office/powerpoint/2010/main" val="3412663030"/>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381C0AF6-B4D7-3B1D-18EC-6EEA14C7A9C0}"/>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スライド№３</a:t>
            </a:r>
          </a:p>
        </p:txBody>
      </p:sp>
      <p:sp>
        <p:nvSpPr>
          <p:cNvPr id="6" name="角丸四角形 4">
            <a:extLst>
              <a:ext uri="{FF2B5EF4-FFF2-40B4-BE49-F238E27FC236}">
                <a16:creationId xmlns:a16="http://schemas.microsoft.com/office/drawing/2014/main" id="{EE65631C-8891-190D-9CEB-8754C9308BA6}"/>
              </a:ext>
            </a:extLst>
          </p:cNvPr>
          <p:cNvSpPr/>
          <p:nvPr/>
        </p:nvSpPr>
        <p:spPr>
          <a:xfrm>
            <a:off x="661303" y="1382876"/>
            <a:ext cx="7065133" cy="1216548"/>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sz="1700" dirty="0">
                <a:latin typeface="UD デジタル 教科書体 NK-R" panose="02020400000000000000" pitchFamily="18" charset="-128"/>
                <a:ea typeface="UD デジタル 教科書体 NK-R" panose="02020400000000000000" pitchFamily="18" charset="-128"/>
              </a:rPr>
              <a:t>「働きたい」という希望を持つ障害のある人を対象に、面接を中心としたアセスメントを通して、就職に関する目標を整理し、どのようなプロセスで目標に向かうか、どのような社会資源を活用するのか、どの程度の時間をかけるのか等について情報を提供し、障害のある人の自己選択を支援するプロセス。</a:t>
            </a:r>
            <a:endParaRPr lang="en-US" altLang="ja-JP" sz="17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8B58AC18-442F-9FA7-AA0E-36C59D778E9E}"/>
              </a:ext>
            </a:extLst>
          </p:cNvPr>
          <p:cNvSpPr txBox="1"/>
          <p:nvPr/>
        </p:nvSpPr>
        <p:spPr>
          <a:xfrm>
            <a:off x="656573" y="2615490"/>
            <a:ext cx="3291318" cy="461665"/>
          </a:xfrm>
          <a:prstGeom prst="rect">
            <a:avLst/>
          </a:prstGeom>
          <a:noFill/>
        </p:spPr>
        <p:txBody>
          <a:bodyPr wrap="square" anchor="ctr">
            <a:spAutoFit/>
          </a:bodyPr>
          <a:lstStyle/>
          <a:p>
            <a:pPr algn="ctr"/>
            <a:r>
              <a:rPr lang="ja-JP" altLang="en-US" sz="2400" dirty="0">
                <a:highlight>
                  <a:srgbClr val="00FF00"/>
                </a:highlight>
                <a:latin typeface="UD デジタル 教科書体 NK-R" panose="02020400000000000000" pitchFamily="18" charset="-128"/>
                <a:ea typeface="UD デジタル 教科書体 NK-R" panose="02020400000000000000" pitchFamily="18" charset="-128"/>
              </a:rPr>
              <a:t>相談整理シートの活用</a:t>
            </a:r>
          </a:p>
        </p:txBody>
      </p:sp>
      <p:pic>
        <p:nvPicPr>
          <p:cNvPr id="32" name="図 31">
            <a:extLst>
              <a:ext uri="{FF2B5EF4-FFF2-40B4-BE49-F238E27FC236}">
                <a16:creationId xmlns:a16="http://schemas.microsoft.com/office/drawing/2014/main" id="{0691C23F-61B6-4119-842B-D8719DB8C4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2576" y="1027906"/>
            <a:ext cx="4181722" cy="5656252"/>
          </a:xfrm>
          <a:prstGeom prst="rect">
            <a:avLst/>
          </a:prstGeom>
          <a:noFill/>
        </p:spPr>
      </p:pic>
    </p:spTree>
    <p:extLst>
      <p:ext uri="{BB962C8B-B14F-4D97-AF65-F5344CB8AC3E}">
        <p14:creationId xmlns:p14="http://schemas.microsoft.com/office/powerpoint/2010/main" val="229317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ormAutofit/>
          </a:bodyPr>
          <a:lstStyle/>
          <a:p>
            <a:pPr algn="l"/>
            <a:r>
              <a:rPr lang="ja-JP" altLang="en-US" b="0" dirty="0"/>
              <a:t>アセスメント②職業準備支援</a:t>
            </a:r>
            <a:br>
              <a:rPr lang="en-US" altLang="ja-JP" b="0" dirty="0"/>
            </a:br>
            <a:r>
              <a:rPr lang="ja-JP" altLang="en-US" sz="2400" b="0" u="none" dirty="0"/>
              <a:t>作業場面での行動観察によるアセスメント</a:t>
            </a:r>
          </a:p>
        </p:txBody>
      </p:sp>
      <p:pic>
        <p:nvPicPr>
          <p:cNvPr id="10" name="図 9" descr="説明: DSC01625.JPG">
            <a:extLst>
              <a:ext uri="{FF2B5EF4-FFF2-40B4-BE49-F238E27FC236}">
                <a16:creationId xmlns:a16="http://schemas.microsoft.com/office/drawing/2014/main" id="{56C8AA05-529E-4CF9-B564-F2E0DF688D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6576" y="4490090"/>
            <a:ext cx="1186105" cy="880641"/>
          </a:xfrm>
          <a:prstGeom prst="rect">
            <a:avLst/>
          </a:prstGeom>
          <a:noFill/>
          <a:ln>
            <a:noFill/>
          </a:ln>
        </p:spPr>
      </p:pic>
      <p:sp>
        <p:nvSpPr>
          <p:cNvPr id="8" name="四角形: 角を丸くする 7">
            <a:extLst>
              <a:ext uri="{FF2B5EF4-FFF2-40B4-BE49-F238E27FC236}">
                <a16:creationId xmlns:a16="http://schemas.microsoft.com/office/drawing/2014/main" id="{6EAAEAF3-BAB2-4FB0-A19A-FFCCAF812B85}"/>
              </a:ext>
            </a:extLst>
          </p:cNvPr>
          <p:cNvSpPr/>
          <p:nvPr/>
        </p:nvSpPr>
        <p:spPr>
          <a:xfrm>
            <a:off x="1132531" y="5397672"/>
            <a:ext cx="2153653" cy="41183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a:latin typeface="UD デジタル 教科書体 NK-R" panose="02020400000000000000" pitchFamily="18" charset="-128"/>
                <a:ea typeface="UD デジタル 教科書体 NK-R" panose="02020400000000000000" pitchFamily="18" charset="-128"/>
              </a:rPr>
              <a:t>〇模擬的な作業場面</a:t>
            </a:r>
            <a:endParaRPr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企業内での作業実習</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pic>
        <p:nvPicPr>
          <p:cNvPr id="14" name="Picture 3" descr="X:\Ｒシップ写真・映像\DSCF0364.JPG">
            <a:extLst>
              <a:ext uri="{FF2B5EF4-FFF2-40B4-BE49-F238E27FC236}">
                <a16:creationId xmlns:a16="http://schemas.microsoft.com/office/drawing/2014/main" id="{FB27DE52-F8F3-459F-9774-53828C1DCA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573" y="3133481"/>
            <a:ext cx="1186105" cy="885461"/>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descr="説明: DSC01628.JPG">
            <a:extLst>
              <a:ext uri="{FF2B5EF4-FFF2-40B4-BE49-F238E27FC236}">
                <a16:creationId xmlns:a16="http://schemas.microsoft.com/office/drawing/2014/main" id="{63A80A86-A217-46E1-A677-A13C3C0255D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6576" y="3133481"/>
            <a:ext cx="1186105" cy="885461"/>
          </a:xfrm>
          <a:prstGeom prst="rect">
            <a:avLst/>
          </a:prstGeom>
          <a:noFill/>
          <a:ln>
            <a:noFill/>
          </a:ln>
        </p:spPr>
      </p:pic>
      <p:pic>
        <p:nvPicPr>
          <p:cNvPr id="17" name="図 16">
            <a:extLst>
              <a:ext uri="{FF2B5EF4-FFF2-40B4-BE49-F238E27FC236}">
                <a16:creationId xmlns:a16="http://schemas.microsoft.com/office/drawing/2014/main" id="{4D224E18-2D1F-4E08-BA45-B43A6C0228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020" y="5831628"/>
            <a:ext cx="1215472" cy="864066"/>
          </a:xfrm>
          <a:prstGeom prst="rect">
            <a:avLst/>
          </a:prstGeom>
        </p:spPr>
      </p:pic>
      <p:pic>
        <p:nvPicPr>
          <p:cNvPr id="18" name="コンテンツ プレースホルダー 6">
            <a:extLst>
              <a:ext uri="{FF2B5EF4-FFF2-40B4-BE49-F238E27FC236}">
                <a16:creationId xmlns:a16="http://schemas.microsoft.com/office/drawing/2014/main" id="{A7576D35-680F-4A5F-A1B2-F928EF173A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6575" y="5831628"/>
            <a:ext cx="1186105" cy="864066"/>
          </a:xfrm>
          <a:prstGeom prst="rect">
            <a:avLst/>
          </a:prstGeom>
        </p:spPr>
      </p:pic>
      <p:pic>
        <p:nvPicPr>
          <p:cNvPr id="19" name="図 18" descr="床, 室内, テーブル, 人 が含まれている画像&#10;&#10;自動的に生成された説明">
            <a:extLst>
              <a:ext uri="{FF2B5EF4-FFF2-40B4-BE49-F238E27FC236}">
                <a16:creationId xmlns:a16="http://schemas.microsoft.com/office/drawing/2014/main" id="{875060D8-9D39-4CFC-AD2E-3C97AE7783BB}"/>
              </a:ext>
            </a:extLst>
          </p:cNvPr>
          <p:cNvPicPr>
            <a:picLocks noChangeAspect="1"/>
          </p:cNvPicPr>
          <p:nvPr/>
        </p:nvPicPr>
        <p:blipFill>
          <a:blip r:embed="rId7"/>
          <a:stretch>
            <a:fillRect/>
          </a:stretch>
        </p:blipFill>
        <p:spPr>
          <a:xfrm>
            <a:off x="1028573" y="4490090"/>
            <a:ext cx="1186105" cy="885460"/>
          </a:xfrm>
          <a:prstGeom prst="rect">
            <a:avLst/>
          </a:prstGeom>
        </p:spPr>
      </p:pic>
      <p:sp>
        <p:nvSpPr>
          <p:cNvPr id="20" name="四角形: 角を丸くする 19">
            <a:extLst>
              <a:ext uri="{FF2B5EF4-FFF2-40B4-BE49-F238E27FC236}">
                <a16:creationId xmlns:a16="http://schemas.microsoft.com/office/drawing/2014/main" id="{79A0A485-6447-4808-8A36-E9918B743F29}"/>
              </a:ext>
            </a:extLst>
          </p:cNvPr>
          <p:cNvSpPr/>
          <p:nvPr/>
        </p:nvSpPr>
        <p:spPr>
          <a:xfrm>
            <a:off x="1143173" y="2699527"/>
            <a:ext cx="2143011" cy="4118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a:latin typeface="UD デジタル 教科書体 NK-R" panose="02020400000000000000" pitchFamily="18" charset="-128"/>
                <a:ea typeface="UD デジタル 教科書体 NK-R" panose="02020400000000000000" pitchFamily="18" charset="-128"/>
              </a:rPr>
              <a:t>〇行動観察ツールの活用</a:t>
            </a:r>
            <a:endParaRPr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・幕張版ワークサンプル</a:t>
            </a:r>
          </a:p>
        </p:txBody>
      </p:sp>
      <p:sp>
        <p:nvSpPr>
          <p:cNvPr id="21" name="四角形: 角を丸くする 20">
            <a:extLst>
              <a:ext uri="{FF2B5EF4-FFF2-40B4-BE49-F238E27FC236}">
                <a16:creationId xmlns:a16="http://schemas.microsoft.com/office/drawing/2014/main" id="{2DC9366A-C474-412A-A579-8790B435EFBA}"/>
              </a:ext>
            </a:extLst>
          </p:cNvPr>
          <p:cNvSpPr/>
          <p:nvPr/>
        </p:nvSpPr>
        <p:spPr>
          <a:xfrm>
            <a:off x="1137851" y="4048599"/>
            <a:ext cx="2153653" cy="41183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a:latin typeface="UD デジタル 教科書体 NK-R" panose="02020400000000000000" pitchFamily="18" charset="-128"/>
                <a:ea typeface="UD デジタル 教科書体 NK-R" panose="02020400000000000000" pitchFamily="18" charset="-128"/>
              </a:rPr>
              <a:t>〇模擬的な作業場面</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　・訓練施設内での作業活動</a:t>
            </a:r>
            <a:endParaRPr lang="en-US" altLang="ja-JP" sz="1100" dirty="0">
              <a:latin typeface="UD デジタル 教科書体 NK-R" panose="02020400000000000000" pitchFamily="18" charset="-128"/>
              <a:ea typeface="UD デジタル 教科書体 NK-R" panose="02020400000000000000" pitchFamily="18" charset="-128"/>
            </a:endParaRPr>
          </a:p>
        </p:txBody>
      </p:sp>
      <p:graphicFrame>
        <p:nvGraphicFramePr>
          <p:cNvPr id="24" name="コンテンツ プレースホルダー 13">
            <a:extLst>
              <a:ext uri="{FF2B5EF4-FFF2-40B4-BE49-F238E27FC236}">
                <a16:creationId xmlns:a16="http://schemas.microsoft.com/office/drawing/2014/main" id="{CFF2E590-682B-49C2-A4F4-0D3B532F53F3}"/>
              </a:ext>
            </a:extLst>
          </p:cNvPr>
          <p:cNvGraphicFramePr>
            <a:graphicFrameLocks/>
          </p:cNvGraphicFramePr>
          <p:nvPr>
            <p:extLst>
              <p:ext uri="{D42A27DB-BD31-4B8C-83A1-F6EECF244321}">
                <p14:modId xmlns:p14="http://schemas.microsoft.com/office/powerpoint/2010/main" val="1703322177"/>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角丸四角形 4">
            <a:extLst>
              <a:ext uri="{FF2B5EF4-FFF2-40B4-BE49-F238E27FC236}">
                <a16:creationId xmlns:a16="http://schemas.microsoft.com/office/drawing/2014/main" id="{4AF6EE96-CB9A-42D6-84D0-D097A5D61C10}"/>
              </a:ext>
            </a:extLst>
          </p:cNvPr>
          <p:cNvSpPr/>
          <p:nvPr/>
        </p:nvSpPr>
        <p:spPr>
          <a:xfrm>
            <a:off x="859263" y="1338535"/>
            <a:ext cx="10973600" cy="915382"/>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dirty="0">
                <a:latin typeface="UD デジタル 教科書体 NK-R" panose="02020400000000000000" pitchFamily="18" charset="-128"/>
                <a:ea typeface="UD デジタル 教科書体 NK-R" panose="02020400000000000000" pitchFamily="18" charset="-128"/>
              </a:rPr>
              <a:t>具体的な就職活動に入る前段階において、就労系障害福祉サービス事業所内のでの作業訓練、ワークサンプル、テスト、職場での実習体験等を通して、障害のある人の特性、就労に向けた意欲、職業準備性や職業能力等を把握し、本人と支援者で情報を共有し、就職前に必要と考えられる準備を行うプロセス。</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F8A7D04D-3F70-48FF-8FAA-3599BFA980B2}"/>
              </a:ext>
            </a:extLst>
          </p:cNvPr>
          <p:cNvSpPr/>
          <p:nvPr/>
        </p:nvSpPr>
        <p:spPr>
          <a:xfrm>
            <a:off x="10114321" y="2452449"/>
            <a:ext cx="1663956" cy="1917032"/>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latin typeface="UD デジタル 教科書体 NK-R" panose="02020400000000000000" pitchFamily="18" charset="-128"/>
                <a:ea typeface="UD デジタル 教科書体 NK-R" panose="02020400000000000000" pitchFamily="18" charset="-128"/>
              </a:rPr>
              <a:t>✓適切なジョブマッチングのために、就職前のアセスメント・準備訓練は欠かすことが出来ない。</a:t>
            </a:r>
            <a:endParaRPr lang="en-US" altLang="ja-JP" sz="1300" dirty="0">
              <a:latin typeface="UD デジタル 教科書体 NK-R" panose="02020400000000000000" pitchFamily="18" charset="-128"/>
              <a:ea typeface="UD デジタル 教科書体 NK-R" panose="02020400000000000000" pitchFamily="18" charset="-128"/>
            </a:endParaRPr>
          </a:p>
          <a:p>
            <a:r>
              <a:rPr lang="ja-JP" altLang="en-US" sz="1300" dirty="0">
                <a:latin typeface="UD デジタル 教科書体 NK-R" panose="02020400000000000000" pitchFamily="18" charset="-128"/>
                <a:ea typeface="UD デジタル 教科書体 NK-R" panose="02020400000000000000" pitchFamily="18" charset="-128"/>
              </a:rPr>
              <a:t>✓不十分なアセスメントは雑なマッチング、困難な定着支援につながる可能性が高い。</a:t>
            </a:r>
            <a:endParaRPr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26" name="正方形/長方形 25">
            <a:extLst>
              <a:ext uri="{FF2B5EF4-FFF2-40B4-BE49-F238E27FC236}">
                <a16:creationId xmlns:a16="http://schemas.microsoft.com/office/drawing/2014/main" id="{D26FC45F-9E1C-49F0-BE99-E6856B1C3826}"/>
              </a:ext>
            </a:extLst>
          </p:cNvPr>
          <p:cNvSpPr/>
          <p:nvPr/>
        </p:nvSpPr>
        <p:spPr>
          <a:xfrm>
            <a:off x="10113398" y="4421590"/>
            <a:ext cx="1664879" cy="2334128"/>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latin typeface="UD デジタル 教科書体 NK-R" panose="02020400000000000000" pitchFamily="18" charset="-128"/>
                <a:ea typeface="UD デジタル 教科書体 NK-R" panose="02020400000000000000" pitchFamily="18" charset="-128"/>
              </a:rPr>
              <a:t>✓多くの場合、適切なアセスメントは面談だけでは不十分。</a:t>
            </a:r>
            <a:endParaRPr lang="en-US" altLang="ja-JP" sz="1300" dirty="0">
              <a:latin typeface="UD デジタル 教科書体 NK-R" panose="02020400000000000000" pitchFamily="18" charset="-128"/>
              <a:ea typeface="UD デジタル 教科書体 NK-R" panose="02020400000000000000" pitchFamily="18" charset="-128"/>
            </a:endParaRPr>
          </a:p>
          <a:p>
            <a:r>
              <a:rPr lang="ja-JP" altLang="en-US" sz="1300" dirty="0">
                <a:latin typeface="UD デジタル 教科書体 NK-R" panose="02020400000000000000" pitchFamily="18" charset="-128"/>
                <a:ea typeface="UD デジタル 教科書体 NK-R" panose="02020400000000000000" pitchFamily="18" charset="-128"/>
              </a:rPr>
              <a:t>✓就労移行支援事業所等において、適切なアセスメントと準備支援が行れ、そこで把握した情報をハローワーク、ジョブコーチ、企業等が活用できる事が理想的。</a:t>
            </a:r>
          </a:p>
        </p:txBody>
      </p:sp>
      <p:sp>
        <p:nvSpPr>
          <p:cNvPr id="28" name="正方形/長方形 27">
            <a:extLst>
              <a:ext uri="{FF2B5EF4-FFF2-40B4-BE49-F238E27FC236}">
                <a16:creationId xmlns:a16="http://schemas.microsoft.com/office/drawing/2014/main" id="{AB50AF03-AE88-449A-A58E-795E725C1253}"/>
              </a:ext>
            </a:extLst>
          </p:cNvPr>
          <p:cNvSpPr/>
          <p:nvPr/>
        </p:nvSpPr>
        <p:spPr>
          <a:xfrm>
            <a:off x="859263" y="2452449"/>
            <a:ext cx="9183095" cy="4303269"/>
          </a:xfrm>
          <a:prstGeom prst="rect">
            <a:avLst/>
          </a:prstGeom>
          <a:noFill/>
          <a:ln w="12700">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2A0A7D8-BC5C-45EB-8CB7-D941679F2131}"/>
              </a:ext>
            </a:extLst>
          </p:cNvPr>
          <p:cNvSpPr txBox="1"/>
          <p:nvPr/>
        </p:nvSpPr>
        <p:spPr>
          <a:xfrm>
            <a:off x="859263" y="2258381"/>
            <a:ext cx="4338199" cy="461665"/>
          </a:xfrm>
          <a:prstGeom prst="rect">
            <a:avLst/>
          </a:prstGeom>
          <a:noFill/>
        </p:spPr>
        <p:txBody>
          <a:bodyPr wrap="square" anchor="ctr">
            <a:spAutoFit/>
          </a:bodyPr>
          <a:lstStyle/>
          <a:p>
            <a:pPr algn="ctr"/>
            <a:r>
              <a:rPr lang="ja-JP" altLang="en-US" sz="2400" dirty="0">
                <a:highlight>
                  <a:srgbClr val="00FF00"/>
                </a:highlight>
                <a:latin typeface="UD デジタル 教科書体 NK-R" panose="02020400000000000000" pitchFamily="18" charset="-128"/>
                <a:ea typeface="UD デジタル 教科書体 NK-R" panose="02020400000000000000" pitchFamily="18" charset="-128"/>
              </a:rPr>
              <a:t>様々な場面や条件下で分析する</a:t>
            </a:r>
          </a:p>
        </p:txBody>
      </p:sp>
      <p:graphicFrame>
        <p:nvGraphicFramePr>
          <p:cNvPr id="29" name="図表 28">
            <a:extLst>
              <a:ext uri="{FF2B5EF4-FFF2-40B4-BE49-F238E27FC236}">
                <a16:creationId xmlns:a16="http://schemas.microsoft.com/office/drawing/2014/main" id="{849F7472-1FEF-4A73-91DD-FA37685ECF7E}"/>
              </a:ext>
            </a:extLst>
          </p:cNvPr>
          <p:cNvGraphicFramePr/>
          <p:nvPr>
            <p:extLst>
              <p:ext uri="{D42A27DB-BD31-4B8C-83A1-F6EECF244321}">
                <p14:modId xmlns:p14="http://schemas.microsoft.com/office/powerpoint/2010/main" val="2220051187"/>
              </p:ext>
            </p:extLst>
          </p:nvPr>
        </p:nvGraphicFramePr>
        <p:xfrm>
          <a:off x="3497168" y="2653388"/>
          <a:ext cx="6438256" cy="40788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テキスト ボックス 3">
            <a:extLst>
              <a:ext uri="{FF2B5EF4-FFF2-40B4-BE49-F238E27FC236}">
                <a16:creationId xmlns:a16="http://schemas.microsoft.com/office/drawing/2014/main" id="{DBD1AFC0-28AD-A045-F876-5471826AF8C3}"/>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スライド№４</a:t>
            </a:r>
          </a:p>
        </p:txBody>
      </p:sp>
    </p:spTree>
    <p:extLst>
      <p:ext uri="{BB962C8B-B14F-4D97-AF65-F5344CB8AC3E}">
        <p14:creationId xmlns:p14="http://schemas.microsoft.com/office/powerpoint/2010/main" val="310275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3BA11C-ECC8-4DA4-B676-5C6DAF6C9C9B}"/>
              </a:ext>
            </a:extLst>
          </p:cNvPr>
          <p:cNvSpPr>
            <a:spLocks noGrp="1"/>
          </p:cNvSpPr>
          <p:nvPr>
            <p:ph type="title"/>
          </p:nvPr>
        </p:nvSpPr>
        <p:spPr/>
        <p:txBody>
          <a:bodyPr anchor="t"/>
          <a:lstStyle/>
          <a:p>
            <a:r>
              <a:rPr kumimoji="1" lang="ja-JP" altLang="en-US" b="0" dirty="0"/>
              <a:t>職業紹介・マッチングとは</a:t>
            </a:r>
            <a:br>
              <a:rPr kumimoji="1" lang="en-US" altLang="ja-JP" b="0" dirty="0"/>
            </a:br>
            <a:r>
              <a:rPr kumimoji="1" lang="ja-JP" altLang="en-US" sz="2400" b="0" u="none" dirty="0"/>
              <a:t>２つのアセスメント結果を適切につなげる</a:t>
            </a:r>
            <a:endParaRPr kumimoji="1" lang="ja-JP" altLang="en-US" sz="2400" b="0" dirty="0"/>
          </a:p>
        </p:txBody>
      </p:sp>
      <p:graphicFrame>
        <p:nvGraphicFramePr>
          <p:cNvPr id="5" name="コンテンツ プレースホルダー 13">
            <a:extLst>
              <a:ext uri="{FF2B5EF4-FFF2-40B4-BE49-F238E27FC236}">
                <a16:creationId xmlns:a16="http://schemas.microsoft.com/office/drawing/2014/main" id="{CDE50365-585D-4B2F-A5A6-D472EC4AF2CF}"/>
              </a:ext>
            </a:extLst>
          </p:cNvPr>
          <p:cNvGraphicFramePr>
            <a:graphicFrameLocks/>
          </p:cNvGraphicFramePr>
          <p:nvPr>
            <p:extLst>
              <p:ext uri="{D42A27DB-BD31-4B8C-83A1-F6EECF244321}">
                <p14:modId xmlns:p14="http://schemas.microsoft.com/office/powerpoint/2010/main" val="2676589909"/>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コンテンツ プレースホルダー 3">
            <a:extLst>
              <a:ext uri="{FF2B5EF4-FFF2-40B4-BE49-F238E27FC236}">
                <a16:creationId xmlns:a16="http://schemas.microsoft.com/office/drawing/2014/main" id="{393548E9-5644-49C2-BC4F-33AE70F9B6CB}"/>
              </a:ext>
            </a:extLst>
          </p:cNvPr>
          <p:cNvGraphicFramePr>
            <a:graphicFrameLocks/>
          </p:cNvGraphicFramePr>
          <p:nvPr>
            <p:extLst>
              <p:ext uri="{D42A27DB-BD31-4B8C-83A1-F6EECF244321}">
                <p14:modId xmlns:p14="http://schemas.microsoft.com/office/powerpoint/2010/main" val="3433636803"/>
              </p:ext>
            </p:extLst>
          </p:nvPr>
        </p:nvGraphicFramePr>
        <p:xfrm>
          <a:off x="926431" y="2950411"/>
          <a:ext cx="7134727" cy="35386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角丸四角形 4">
            <a:extLst>
              <a:ext uri="{FF2B5EF4-FFF2-40B4-BE49-F238E27FC236}">
                <a16:creationId xmlns:a16="http://schemas.microsoft.com/office/drawing/2014/main" id="{5EEFAC85-C07E-42E9-B868-51670B326A4F}"/>
              </a:ext>
            </a:extLst>
          </p:cNvPr>
          <p:cNvSpPr/>
          <p:nvPr/>
        </p:nvSpPr>
        <p:spPr>
          <a:xfrm>
            <a:off x="838200" y="1478943"/>
            <a:ext cx="10515600" cy="967477"/>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dirty="0">
                <a:latin typeface="UD デジタル 教科書体 NK-R" panose="02020400000000000000" pitchFamily="18" charset="-128"/>
                <a:ea typeface="UD デジタル 教科書体 NK-R" panose="02020400000000000000" pitchFamily="18" charset="-128"/>
              </a:rPr>
              <a:t>就職活動の段階において、「障害のある人のアセスメント」と「職場のアセスメント」の情報を検討し、双方の特長が合う職場を見つけ、更に実習や雇用後において、職場との連携を継続しマッチングの調整を行う一連のプロセス。</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ABCA5DEB-D2EA-4A31-B18B-F300EC424D0E}"/>
              </a:ext>
            </a:extLst>
          </p:cNvPr>
          <p:cNvSpPr/>
          <p:nvPr/>
        </p:nvSpPr>
        <p:spPr>
          <a:xfrm>
            <a:off x="8161421" y="2735384"/>
            <a:ext cx="3272590" cy="3657395"/>
          </a:xfrm>
          <a:prstGeom prst="roundRect">
            <a:avLst/>
          </a:prstGeom>
          <a:solidFill>
            <a:srgbClr val="FFCCCC"/>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dirty="0">
                <a:latin typeface="UD デジタル 教科書体 NK-R" panose="02020400000000000000" pitchFamily="18" charset="-128"/>
                <a:ea typeface="UD デジタル 教科書体 NK-R" panose="02020400000000000000" pitchFamily="18" charset="-128"/>
              </a:rPr>
              <a:t>〇マッチングの調整は、①職業紹介、②職場配置、③職場適応支援、３つのタイミングで行われる。</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〇「職業紹介」は移行支援事業所の情報、ハローワーク等の職業紹介機関の力量に依る部分が大きい。</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〇「職場配置」は職場がどのような情報を得られるか、雇用側のアセスメント力に依る部分がとても大きい。</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〇「職場適応支援」ではジョブコーチ支援が提供する調整力がものを言う。</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911F77AB-997F-4E1F-9A9F-407400BD09D9}"/>
              </a:ext>
            </a:extLst>
          </p:cNvPr>
          <p:cNvSpPr txBox="1"/>
          <p:nvPr/>
        </p:nvSpPr>
        <p:spPr>
          <a:xfrm>
            <a:off x="757989" y="2520357"/>
            <a:ext cx="4872790" cy="430054"/>
          </a:xfrm>
          <a:prstGeom prst="rect">
            <a:avLst/>
          </a:prstGeom>
          <a:noFill/>
        </p:spPr>
        <p:txBody>
          <a:bodyPr wrap="square" anchor="ctr">
            <a:spAutoFit/>
          </a:bodyPr>
          <a:lstStyle/>
          <a:p>
            <a:pPr marL="0" lvl="1" algn="ctr" defTabSz="800100">
              <a:lnSpc>
                <a:spcPct val="90000"/>
              </a:lnSpc>
              <a:spcBef>
                <a:spcPct val="0"/>
              </a:spcBef>
              <a:spcAft>
                <a:spcPct val="15000"/>
              </a:spcAft>
            </a:pPr>
            <a:r>
              <a:rPr kumimoji="1" lang="ja-JP" altLang="en-US" sz="2400" dirty="0">
                <a:highlight>
                  <a:srgbClr val="00FF00"/>
                </a:highlight>
                <a:latin typeface="UD デジタル 教科書体 NK-R" panose="02020400000000000000" pitchFamily="18" charset="-128"/>
                <a:ea typeface="UD デジタル 教科書体 NK-R" panose="02020400000000000000" pitchFamily="18" charset="-128"/>
              </a:rPr>
              <a:t>マッチングの調整は、３つのタイミング</a:t>
            </a:r>
            <a:endParaRPr kumimoji="1" lang="ja-JP" altLang="en-US" sz="2400" kern="1200" dirty="0">
              <a:highlight>
                <a:srgbClr val="00FF00"/>
              </a:highlight>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FC1A72B1-D74B-412D-8F75-EC1CBB60002B}"/>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スライド№５</a:t>
            </a:r>
          </a:p>
        </p:txBody>
      </p:sp>
    </p:spTree>
    <p:extLst>
      <p:ext uri="{BB962C8B-B14F-4D97-AF65-F5344CB8AC3E}">
        <p14:creationId xmlns:p14="http://schemas.microsoft.com/office/powerpoint/2010/main" val="369925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F90718-9595-4956-A85C-8802F4D107BC}"/>
              </a:ext>
            </a:extLst>
          </p:cNvPr>
          <p:cNvSpPr>
            <a:spLocks noGrp="1"/>
          </p:cNvSpPr>
          <p:nvPr>
            <p:ph type="title"/>
          </p:nvPr>
        </p:nvSpPr>
        <p:spPr/>
        <p:txBody>
          <a:bodyPr anchor="t"/>
          <a:lstStyle/>
          <a:p>
            <a:r>
              <a:rPr lang="ja-JP" altLang="en-US" b="0" dirty="0"/>
              <a:t>職場適応支援（</a:t>
            </a:r>
            <a:r>
              <a:rPr lang="en-US" altLang="ja-JP" b="0" dirty="0"/>
              <a:t>JC</a:t>
            </a:r>
            <a:r>
              <a:rPr lang="ja-JP" altLang="en-US" b="0" dirty="0"/>
              <a:t>支援）とは</a:t>
            </a:r>
            <a:br>
              <a:rPr lang="en-US" altLang="ja-JP" b="0" dirty="0"/>
            </a:br>
            <a:r>
              <a:rPr lang="ja-JP" altLang="en-US" sz="2400" b="0" u="none" dirty="0"/>
              <a:t>人と職場の双方向への丁寧な調整支援</a:t>
            </a:r>
            <a:endParaRPr kumimoji="1" lang="ja-JP" altLang="en-US" sz="2400" b="0" u="none" dirty="0"/>
          </a:p>
        </p:txBody>
      </p:sp>
      <p:graphicFrame>
        <p:nvGraphicFramePr>
          <p:cNvPr id="4" name="コンテンツ プレースホルダー 13">
            <a:extLst>
              <a:ext uri="{FF2B5EF4-FFF2-40B4-BE49-F238E27FC236}">
                <a16:creationId xmlns:a16="http://schemas.microsoft.com/office/drawing/2014/main" id="{CC0A4ADF-E675-41FE-B727-036E42512812}"/>
              </a:ext>
            </a:extLst>
          </p:cNvPr>
          <p:cNvGraphicFramePr>
            <a:graphicFrameLocks/>
          </p:cNvGraphicFramePr>
          <p:nvPr>
            <p:extLst>
              <p:ext uri="{D42A27DB-BD31-4B8C-83A1-F6EECF244321}">
                <p14:modId xmlns:p14="http://schemas.microsoft.com/office/powerpoint/2010/main" val="2546992786"/>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角丸四角形 4">
            <a:extLst>
              <a:ext uri="{FF2B5EF4-FFF2-40B4-BE49-F238E27FC236}">
                <a16:creationId xmlns:a16="http://schemas.microsoft.com/office/drawing/2014/main" id="{27900CC7-8DA1-47D8-96FA-E924509F5F05}"/>
              </a:ext>
            </a:extLst>
          </p:cNvPr>
          <p:cNvSpPr/>
          <p:nvPr/>
        </p:nvSpPr>
        <p:spPr>
          <a:xfrm>
            <a:off x="838199" y="1351391"/>
            <a:ext cx="10794557" cy="887702"/>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dirty="0">
                <a:latin typeface="UD デジタル 教科書体 NK-R" panose="02020400000000000000" pitchFamily="18" charset="-128"/>
                <a:ea typeface="UD デジタル 教科書体 NK-R" panose="02020400000000000000" pitchFamily="18" charset="-128"/>
              </a:rPr>
              <a:t>就職を前提にした実習から、雇用後に職場に適応するまでの一定期間、職場において、障害のある人と職場の双方向に対して、初期の職場適応に必要な様々な支援を集中的に行うことを包括して「職場適応支援（ジョブコーチ支援）」という。</a:t>
            </a:r>
            <a:endParaRPr lang="en-US" altLang="ja-JP" dirty="0">
              <a:latin typeface="UD デジタル 教科書体 NK-R" panose="02020400000000000000" pitchFamily="18" charset="-128"/>
              <a:ea typeface="UD デジタル 教科書体 NK-R" panose="02020400000000000000" pitchFamily="18" charset="-128"/>
            </a:endParaRPr>
          </a:p>
        </p:txBody>
      </p:sp>
      <p:graphicFrame>
        <p:nvGraphicFramePr>
          <p:cNvPr id="7" name="図表 6">
            <a:extLst>
              <a:ext uri="{FF2B5EF4-FFF2-40B4-BE49-F238E27FC236}">
                <a16:creationId xmlns:a16="http://schemas.microsoft.com/office/drawing/2014/main" id="{8D9E00F8-C5BE-4F80-A120-8252665E33FA}"/>
              </a:ext>
            </a:extLst>
          </p:cNvPr>
          <p:cNvGraphicFramePr/>
          <p:nvPr>
            <p:extLst>
              <p:ext uri="{D42A27DB-BD31-4B8C-83A1-F6EECF244321}">
                <p14:modId xmlns:p14="http://schemas.microsoft.com/office/powerpoint/2010/main" val="115270414"/>
              </p:ext>
            </p:extLst>
          </p:nvPr>
        </p:nvGraphicFramePr>
        <p:xfrm>
          <a:off x="6095999" y="3291736"/>
          <a:ext cx="5536758" cy="3227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四角形: 角を丸くする 8">
            <a:extLst>
              <a:ext uri="{FF2B5EF4-FFF2-40B4-BE49-F238E27FC236}">
                <a16:creationId xmlns:a16="http://schemas.microsoft.com/office/drawing/2014/main" id="{D81D89C0-BEBC-4B74-9CC0-41F9ACD72BFB}"/>
              </a:ext>
            </a:extLst>
          </p:cNvPr>
          <p:cNvSpPr/>
          <p:nvPr/>
        </p:nvSpPr>
        <p:spPr>
          <a:xfrm>
            <a:off x="6925119" y="3276726"/>
            <a:ext cx="3943847" cy="326003"/>
          </a:xfrm>
          <a:prstGeom prst="round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ジョブコーチ支援のプロセス</a:t>
            </a:r>
          </a:p>
        </p:txBody>
      </p:sp>
      <p:grpSp>
        <p:nvGrpSpPr>
          <p:cNvPr id="12" name="グループ化 11">
            <a:extLst>
              <a:ext uri="{FF2B5EF4-FFF2-40B4-BE49-F238E27FC236}">
                <a16:creationId xmlns:a16="http://schemas.microsoft.com/office/drawing/2014/main" id="{83CB0F63-3D99-4BCE-B570-5708337BF786}"/>
              </a:ext>
            </a:extLst>
          </p:cNvPr>
          <p:cNvGrpSpPr/>
          <p:nvPr/>
        </p:nvGrpSpPr>
        <p:grpSpPr>
          <a:xfrm>
            <a:off x="8254058" y="4033126"/>
            <a:ext cx="1220640" cy="308731"/>
            <a:chOff x="1006321" y="1142"/>
            <a:chExt cx="1863486" cy="1118091"/>
          </a:xfrm>
          <a:solidFill>
            <a:srgbClr val="FFFFCC"/>
          </a:solidFill>
        </p:grpSpPr>
        <p:sp>
          <p:nvSpPr>
            <p:cNvPr id="13" name="正方形/長方形 12">
              <a:extLst>
                <a:ext uri="{FF2B5EF4-FFF2-40B4-BE49-F238E27FC236}">
                  <a16:creationId xmlns:a16="http://schemas.microsoft.com/office/drawing/2014/main" id="{036B0829-F506-48F1-97C4-C3D29F6EE058}"/>
                </a:ext>
              </a:extLst>
            </p:cNvPr>
            <p:cNvSpPr/>
            <p:nvPr/>
          </p:nvSpPr>
          <p:spPr>
            <a:xfrm>
              <a:off x="1006321" y="1142"/>
              <a:ext cx="1863486" cy="1118091"/>
            </a:xfrm>
            <a:prstGeom prst="rect">
              <a:avLst/>
            </a:prstGeom>
            <a:grpFill/>
            <a:ln>
              <a:solidFill>
                <a:schemeClr val="tx1"/>
              </a:solidFill>
            </a:ln>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anchor="ctr"/>
            <a:lstStyle/>
            <a:p>
              <a:endParaRPr lang="ja-JP" altLang="en-US">
                <a:solidFill>
                  <a:srgbClr val="FF0000"/>
                </a:solidFill>
              </a:endParaRPr>
            </a:p>
          </p:txBody>
        </p:sp>
        <p:sp>
          <p:nvSpPr>
            <p:cNvPr id="14" name="テキスト ボックス 13">
              <a:extLst>
                <a:ext uri="{FF2B5EF4-FFF2-40B4-BE49-F238E27FC236}">
                  <a16:creationId xmlns:a16="http://schemas.microsoft.com/office/drawing/2014/main" id="{2F4DE537-1610-441C-8F69-485E635E5CA5}"/>
                </a:ext>
              </a:extLst>
            </p:cNvPr>
            <p:cNvSpPr txBox="1"/>
            <p:nvPr/>
          </p:nvSpPr>
          <p:spPr>
            <a:xfrm>
              <a:off x="1006321" y="1142"/>
              <a:ext cx="1863486" cy="1118091"/>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kumimoji="1" lang="ja-JP" altLang="en-US" sz="1000" kern="1200" dirty="0">
                  <a:solidFill>
                    <a:srgbClr val="FF0000"/>
                  </a:solidFill>
                  <a:latin typeface="UD デジタル 教科書体 NK-R" panose="02020400000000000000" pitchFamily="18" charset="-128"/>
                  <a:ea typeface="UD デジタル 教科書体 NK-R" panose="02020400000000000000" pitchFamily="18" charset="-128"/>
                </a:rPr>
                <a:t>心理的な適応支援</a:t>
              </a:r>
            </a:p>
          </p:txBody>
        </p:sp>
      </p:grpSp>
      <p:grpSp>
        <p:nvGrpSpPr>
          <p:cNvPr id="15" name="グループ化 14">
            <a:extLst>
              <a:ext uri="{FF2B5EF4-FFF2-40B4-BE49-F238E27FC236}">
                <a16:creationId xmlns:a16="http://schemas.microsoft.com/office/drawing/2014/main" id="{A1DE4A58-975F-4186-AFF2-92710A630129}"/>
              </a:ext>
            </a:extLst>
          </p:cNvPr>
          <p:cNvGrpSpPr/>
          <p:nvPr/>
        </p:nvGrpSpPr>
        <p:grpSpPr>
          <a:xfrm>
            <a:off x="6796931" y="6284590"/>
            <a:ext cx="1220640" cy="308731"/>
            <a:chOff x="1022366" y="1250047"/>
            <a:chExt cx="1863486" cy="1118091"/>
          </a:xfrm>
          <a:solidFill>
            <a:srgbClr val="FFFFCC"/>
          </a:solidFill>
        </p:grpSpPr>
        <p:sp>
          <p:nvSpPr>
            <p:cNvPr id="16" name="正方形/長方形 15">
              <a:extLst>
                <a:ext uri="{FF2B5EF4-FFF2-40B4-BE49-F238E27FC236}">
                  <a16:creationId xmlns:a16="http://schemas.microsoft.com/office/drawing/2014/main" id="{45601507-EB10-42DE-B35B-D52087426D07}"/>
                </a:ext>
              </a:extLst>
            </p:cNvPr>
            <p:cNvSpPr/>
            <p:nvPr/>
          </p:nvSpPr>
          <p:spPr>
            <a:xfrm>
              <a:off x="1022366" y="1250047"/>
              <a:ext cx="1863486" cy="1118091"/>
            </a:xfrm>
            <a:prstGeom prst="rect">
              <a:avLst/>
            </a:prstGeom>
            <a:grpFill/>
            <a:ln>
              <a:solidFill>
                <a:schemeClr val="tx1"/>
              </a:solidFill>
            </a:ln>
          </p:spPr>
          <p:style>
            <a:lnRef idx="2">
              <a:schemeClr val="lt1">
                <a:hueOff val="0"/>
                <a:satOff val="0"/>
                <a:lumOff val="0"/>
                <a:alphaOff val="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sp>
        <p:sp>
          <p:nvSpPr>
            <p:cNvPr id="17" name="テキスト ボックス 16">
              <a:extLst>
                <a:ext uri="{FF2B5EF4-FFF2-40B4-BE49-F238E27FC236}">
                  <a16:creationId xmlns:a16="http://schemas.microsoft.com/office/drawing/2014/main" id="{F061E172-8C80-4D58-B3AF-0513BDB5A779}"/>
                </a:ext>
              </a:extLst>
            </p:cNvPr>
            <p:cNvSpPr txBox="1"/>
            <p:nvPr/>
          </p:nvSpPr>
          <p:spPr>
            <a:xfrm>
              <a:off x="1022366" y="1250047"/>
              <a:ext cx="1863486" cy="1118091"/>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1000" kern="1200" dirty="0">
                  <a:solidFill>
                    <a:srgbClr val="FF0000"/>
                  </a:solidFill>
                  <a:latin typeface="UD デジタル 教科書体 NK-R" panose="02020400000000000000" pitchFamily="18" charset="-128"/>
                  <a:ea typeface="UD デジタル 教科書体 NK-R" panose="02020400000000000000" pitchFamily="18" charset="-128"/>
                </a:rPr>
                <a:t>雇用管理の助言</a:t>
              </a:r>
            </a:p>
          </p:txBody>
        </p:sp>
      </p:grpSp>
      <p:grpSp>
        <p:nvGrpSpPr>
          <p:cNvPr id="18" name="グループ化 17">
            <a:extLst>
              <a:ext uri="{FF2B5EF4-FFF2-40B4-BE49-F238E27FC236}">
                <a16:creationId xmlns:a16="http://schemas.microsoft.com/office/drawing/2014/main" id="{B034EAEF-37A3-468C-AF72-4F8B7B71B72B}"/>
              </a:ext>
            </a:extLst>
          </p:cNvPr>
          <p:cNvGrpSpPr/>
          <p:nvPr/>
        </p:nvGrpSpPr>
        <p:grpSpPr>
          <a:xfrm>
            <a:off x="8397508" y="6284589"/>
            <a:ext cx="1845376" cy="308731"/>
            <a:chOff x="1022366" y="2547469"/>
            <a:chExt cx="1863486" cy="1118091"/>
          </a:xfrm>
          <a:solidFill>
            <a:srgbClr val="FFFFCC"/>
          </a:solidFill>
        </p:grpSpPr>
        <p:sp>
          <p:nvSpPr>
            <p:cNvPr id="19" name="正方形/長方形 18">
              <a:extLst>
                <a:ext uri="{FF2B5EF4-FFF2-40B4-BE49-F238E27FC236}">
                  <a16:creationId xmlns:a16="http://schemas.microsoft.com/office/drawing/2014/main" id="{860F483F-A69F-451E-AEBC-6D644A1C53A2}"/>
                </a:ext>
              </a:extLst>
            </p:cNvPr>
            <p:cNvSpPr/>
            <p:nvPr/>
          </p:nvSpPr>
          <p:spPr>
            <a:xfrm>
              <a:off x="1022366" y="2547469"/>
              <a:ext cx="1863486" cy="1118091"/>
            </a:xfrm>
            <a:prstGeom prst="rect">
              <a:avLst/>
            </a:prstGeom>
            <a:grpFill/>
            <a:ln>
              <a:solidFill>
                <a:schemeClr val="tx1"/>
              </a:solidFill>
            </a:ln>
          </p:spPr>
          <p:style>
            <a:lnRef idx="2">
              <a:schemeClr val="lt1">
                <a:hueOff val="0"/>
                <a:satOff val="0"/>
                <a:lumOff val="0"/>
                <a:alphaOff val="0"/>
              </a:schemeClr>
            </a:lnRef>
            <a:fillRef idx="1">
              <a:schemeClr val="accent2">
                <a:alpha val="90000"/>
                <a:hueOff val="0"/>
                <a:satOff val="0"/>
                <a:lumOff val="0"/>
                <a:alphaOff val="-25000"/>
              </a:schemeClr>
            </a:fillRef>
            <a:effectRef idx="0">
              <a:schemeClr val="accent2">
                <a:alpha val="90000"/>
                <a:hueOff val="0"/>
                <a:satOff val="0"/>
                <a:lumOff val="0"/>
                <a:alphaOff val="-25000"/>
              </a:schemeClr>
            </a:effectRef>
            <a:fontRef idx="minor">
              <a:schemeClr val="lt1"/>
            </a:fontRef>
          </p:style>
          <p:txBody>
            <a:bodyPr anchor="ctr"/>
            <a:lstStyle/>
            <a:p>
              <a:endParaRPr lang="ja-JP" altLang="en-US">
                <a:solidFill>
                  <a:srgbClr val="FF0000"/>
                </a:solidFill>
              </a:endParaRPr>
            </a:p>
          </p:txBody>
        </p:sp>
        <p:sp>
          <p:nvSpPr>
            <p:cNvPr id="20" name="テキスト ボックス 19">
              <a:extLst>
                <a:ext uri="{FF2B5EF4-FFF2-40B4-BE49-F238E27FC236}">
                  <a16:creationId xmlns:a16="http://schemas.microsoft.com/office/drawing/2014/main" id="{FE56A41F-416C-475E-B6B0-0EA3D242829A}"/>
                </a:ext>
              </a:extLst>
            </p:cNvPr>
            <p:cNvSpPr txBox="1"/>
            <p:nvPr/>
          </p:nvSpPr>
          <p:spPr>
            <a:xfrm>
              <a:off x="1022366" y="2547469"/>
              <a:ext cx="1863486" cy="1118091"/>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defTabSz="977900">
                <a:lnSpc>
                  <a:spcPct val="90000"/>
                </a:lnSpc>
                <a:spcBef>
                  <a:spcPct val="0"/>
                </a:spcBef>
                <a:spcAft>
                  <a:spcPct val="35000"/>
                </a:spcAft>
                <a:buNone/>
              </a:pPr>
              <a:r>
                <a:rPr kumimoji="1" lang="ja-JP" altLang="en-US" sz="1000" kern="1200" dirty="0">
                  <a:solidFill>
                    <a:srgbClr val="FF0000"/>
                  </a:solidFill>
                  <a:latin typeface="UD デジタル 教科書体 NK-R" panose="02020400000000000000" pitchFamily="18" charset="-128"/>
                  <a:ea typeface="UD デジタル 教科書体 NK-R" panose="02020400000000000000" pitchFamily="18" charset="-128"/>
                </a:rPr>
                <a:t>周囲の従業員との橋渡し、助言</a:t>
              </a:r>
            </a:p>
          </p:txBody>
        </p:sp>
      </p:grpSp>
      <p:grpSp>
        <p:nvGrpSpPr>
          <p:cNvPr id="21" name="グループ化 20">
            <a:extLst>
              <a:ext uri="{FF2B5EF4-FFF2-40B4-BE49-F238E27FC236}">
                <a16:creationId xmlns:a16="http://schemas.microsoft.com/office/drawing/2014/main" id="{D3B4867D-E706-4D46-A69D-69F607406FA9}"/>
              </a:ext>
            </a:extLst>
          </p:cNvPr>
          <p:cNvGrpSpPr/>
          <p:nvPr/>
        </p:nvGrpSpPr>
        <p:grpSpPr>
          <a:xfrm>
            <a:off x="10000813" y="5506609"/>
            <a:ext cx="1736306" cy="308731"/>
            <a:chOff x="5169721" y="2579275"/>
            <a:chExt cx="1863486" cy="1118091"/>
          </a:xfrm>
          <a:solidFill>
            <a:srgbClr val="FFFFCC"/>
          </a:solidFill>
        </p:grpSpPr>
        <p:sp>
          <p:nvSpPr>
            <p:cNvPr id="22" name="正方形/長方形 21">
              <a:extLst>
                <a:ext uri="{FF2B5EF4-FFF2-40B4-BE49-F238E27FC236}">
                  <a16:creationId xmlns:a16="http://schemas.microsoft.com/office/drawing/2014/main" id="{7C4E9030-8C82-4E67-8297-3978DC2E87A4}"/>
                </a:ext>
              </a:extLst>
            </p:cNvPr>
            <p:cNvSpPr/>
            <p:nvPr/>
          </p:nvSpPr>
          <p:spPr>
            <a:xfrm>
              <a:off x="5169721" y="2579275"/>
              <a:ext cx="1863486" cy="1118091"/>
            </a:xfrm>
            <a:prstGeom prst="rect">
              <a:avLst/>
            </a:prstGeom>
            <a:grpFill/>
            <a:ln>
              <a:solidFill>
                <a:schemeClr val="tx1"/>
              </a:solidFill>
            </a:ln>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anchor="ctr"/>
            <a:lstStyle/>
            <a:p>
              <a:endParaRPr lang="ja-JP" altLang="en-US">
                <a:solidFill>
                  <a:srgbClr val="FF0000"/>
                </a:solidFill>
              </a:endParaRPr>
            </a:p>
          </p:txBody>
        </p:sp>
        <p:sp>
          <p:nvSpPr>
            <p:cNvPr id="23" name="テキスト ボックス 22">
              <a:extLst>
                <a:ext uri="{FF2B5EF4-FFF2-40B4-BE49-F238E27FC236}">
                  <a16:creationId xmlns:a16="http://schemas.microsoft.com/office/drawing/2014/main" id="{279CCFC8-5A2C-4075-B328-02700ABA6A7E}"/>
                </a:ext>
              </a:extLst>
            </p:cNvPr>
            <p:cNvSpPr txBox="1"/>
            <p:nvPr/>
          </p:nvSpPr>
          <p:spPr>
            <a:xfrm>
              <a:off x="5169721" y="2579275"/>
              <a:ext cx="1863486" cy="1118091"/>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defTabSz="977900">
                <a:lnSpc>
                  <a:spcPct val="90000"/>
                </a:lnSpc>
                <a:spcBef>
                  <a:spcPct val="0"/>
                </a:spcBef>
                <a:spcAft>
                  <a:spcPct val="35000"/>
                </a:spcAft>
                <a:buNone/>
              </a:pPr>
              <a:r>
                <a:rPr kumimoji="1" lang="ja-JP" altLang="en-US" sz="1000" kern="1200" dirty="0">
                  <a:solidFill>
                    <a:srgbClr val="FF0000"/>
                  </a:solidFill>
                  <a:latin typeface="UD デジタル 教科書体 NK-R" panose="02020400000000000000" pitchFamily="18" charset="-128"/>
                  <a:ea typeface="UD デジタル 教科書体 NK-R" panose="02020400000000000000" pitchFamily="18" charset="-128"/>
                </a:rPr>
                <a:t>仕事と生活面・医療面の調整</a:t>
              </a:r>
            </a:p>
          </p:txBody>
        </p:sp>
      </p:grpSp>
      <p:graphicFrame>
        <p:nvGraphicFramePr>
          <p:cNvPr id="6" name="図表 5">
            <a:extLst>
              <a:ext uri="{FF2B5EF4-FFF2-40B4-BE49-F238E27FC236}">
                <a16:creationId xmlns:a16="http://schemas.microsoft.com/office/drawing/2014/main" id="{E76B17C6-D63F-4279-B695-C163749998AF}"/>
              </a:ext>
            </a:extLst>
          </p:cNvPr>
          <p:cNvGraphicFramePr/>
          <p:nvPr>
            <p:extLst>
              <p:ext uri="{D42A27DB-BD31-4B8C-83A1-F6EECF244321}">
                <p14:modId xmlns:p14="http://schemas.microsoft.com/office/powerpoint/2010/main" val="3143630300"/>
              </p:ext>
            </p:extLst>
          </p:nvPr>
        </p:nvGraphicFramePr>
        <p:xfrm>
          <a:off x="842802" y="2745510"/>
          <a:ext cx="5024597" cy="37736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正方形/長方形 7">
            <a:extLst>
              <a:ext uri="{FF2B5EF4-FFF2-40B4-BE49-F238E27FC236}">
                <a16:creationId xmlns:a16="http://schemas.microsoft.com/office/drawing/2014/main" id="{3C8B0246-11B8-4C7C-B062-B12079399822}"/>
              </a:ext>
            </a:extLst>
          </p:cNvPr>
          <p:cNvSpPr/>
          <p:nvPr/>
        </p:nvSpPr>
        <p:spPr>
          <a:xfrm>
            <a:off x="970547" y="3138660"/>
            <a:ext cx="1010654" cy="338554"/>
          </a:xfrm>
          <a:prstGeom prst="rect">
            <a:avLst/>
          </a:prstGeom>
          <a:noFill/>
        </p:spPr>
        <p:txBody>
          <a:bodyPr wrap="square" lIns="91440" tIns="45720" rIns="91440" bIns="45720">
            <a:spAutoFit/>
          </a:bodyPr>
          <a:lstStyle/>
          <a:p>
            <a:pPr algn="ctr"/>
            <a:r>
              <a:rPr lang="ja-JP" altLang="en-US" sz="1600" dirty="0">
                <a:ln w="0"/>
                <a:latin typeface="UD デジタル 教科書体 NK-R" panose="02020400000000000000" pitchFamily="18" charset="-128"/>
                <a:ea typeface="UD デジタル 教科書体 NK-R" panose="02020400000000000000" pitchFamily="18" charset="-128"/>
              </a:rPr>
              <a:t>支援構築</a:t>
            </a:r>
            <a:endParaRPr lang="ja-JP" altLang="en-US" sz="1600" b="0" cap="none" spc="0" dirty="0">
              <a:ln w="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 name="正方形/長方形 23">
            <a:extLst>
              <a:ext uri="{FF2B5EF4-FFF2-40B4-BE49-F238E27FC236}">
                <a16:creationId xmlns:a16="http://schemas.microsoft.com/office/drawing/2014/main" id="{696A5A68-691C-4233-AF67-C6FAE6C9F6F6}"/>
              </a:ext>
            </a:extLst>
          </p:cNvPr>
          <p:cNvSpPr/>
          <p:nvPr/>
        </p:nvSpPr>
        <p:spPr>
          <a:xfrm>
            <a:off x="970547" y="4463061"/>
            <a:ext cx="1010654" cy="338554"/>
          </a:xfrm>
          <a:prstGeom prst="rect">
            <a:avLst/>
          </a:prstGeom>
          <a:noFill/>
        </p:spPr>
        <p:txBody>
          <a:bodyPr wrap="square" lIns="91440" tIns="45720" rIns="91440" bIns="45720">
            <a:spAutoFit/>
          </a:bodyPr>
          <a:lstStyle/>
          <a:p>
            <a:pPr algn="ctr"/>
            <a:r>
              <a:rPr lang="ja-JP" altLang="en-US" sz="1600" b="0" cap="none" spc="0" dirty="0">
                <a:ln w="0"/>
                <a:solidFill>
                  <a:schemeClr val="tx1"/>
                </a:solidFill>
                <a:latin typeface="UD デジタル 教科書体 NK-R" panose="02020400000000000000" pitchFamily="18" charset="-128"/>
                <a:ea typeface="UD デジタル 教科書体 NK-R" panose="02020400000000000000" pitchFamily="18" charset="-128"/>
              </a:rPr>
              <a:t>予防</a:t>
            </a:r>
          </a:p>
        </p:txBody>
      </p:sp>
      <p:sp>
        <p:nvSpPr>
          <p:cNvPr id="25" name="正方形/長方形 24">
            <a:extLst>
              <a:ext uri="{FF2B5EF4-FFF2-40B4-BE49-F238E27FC236}">
                <a16:creationId xmlns:a16="http://schemas.microsoft.com/office/drawing/2014/main" id="{D4B6AA96-FBAC-4CBB-909D-69EBEBFB9D12}"/>
              </a:ext>
            </a:extLst>
          </p:cNvPr>
          <p:cNvSpPr/>
          <p:nvPr/>
        </p:nvSpPr>
        <p:spPr>
          <a:xfrm>
            <a:off x="970547" y="5815340"/>
            <a:ext cx="1010654" cy="338554"/>
          </a:xfrm>
          <a:prstGeom prst="rect">
            <a:avLst/>
          </a:prstGeom>
          <a:noFill/>
        </p:spPr>
        <p:txBody>
          <a:bodyPr wrap="square" lIns="91440" tIns="45720" rIns="91440" bIns="45720">
            <a:spAutoFit/>
          </a:bodyPr>
          <a:lstStyle/>
          <a:p>
            <a:pPr algn="ctr"/>
            <a:r>
              <a:rPr lang="ja-JP" altLang="en-US" sz="1600" b="0" cap="none" spc="0" dirty="0">
                <a:ln w="0"/>
                <a:solidFill>
                  <a:schemeClr val="tx1"/>
                </a:solidFill>
                <a:latin typeface="UD デジタル 教科書体 NK-R" panose="02020400000000000000" pitchFamily="18" charset="-128"/>
                <a:ea typeface="UD デジタル 教科書体 NK-R" panose="02020400000000000000" pitchFamily="18" charset="-128"/>
              </a:rPr>
              <a:t>問題解決</a:t>
            </a:r>
          </a:p>
        </p:txBody>
      </p:sp>
      <p:sp>
        <p:nvSpPr>
          <p:cNvPr id="27" name="四角形: 角を丸くする 26">
            <a:extLst>
              <a:ext uri="{FF2B5EF4-FFF2-40B4-BE49-F238E27FC236}">
                <a16:creationId xmlns:a16="http://schemas.microsoft.com/office/drawing/2014/main" id="{A4690C1C-C93F-4A90-8094-2DE43BEA2B10}"/>
              </a:ext>
            </a:extLst>
          </p:cNvPr>
          <p:cNvSpPr/>
          <p:nvPr/>
        </p:nvSpPr>
        <p:spPr>
          <a:xfrm>
            <a:off x="6095998" y="2295547"/>
            <a:ext cx="5536758" cy="939734"/>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✓職場適応支援は、「心理的な適応支援」「マッチングの調整」「仕事の自立支援」「ナチュラルサポートの形成」「フォローアップのポイントの確認」など、様々な内容が含まれる。</a:t>
            </a:r>
            <a:endParaRPr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✓職場適応支援者が、職場においてどれだけきめ細かい調整を行えるかどうかが、その後の定着に大きな影響をもたらす。</a:t>
            </a:r>
            <a:endParaRPr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a:extLst>
              <a:ext uri="{FF2B5EF4-FFF2-40B4-BE49-F238E27FC236}">
                <a16:creationId xmlns:a16="http://schemas.microsoft.com/office/drawing/2014/main" id="{C6FDBFFA-3882-4B87-903C-CA11FE335E52}"/>
              </a:ext>
            </a:extLst>
          </p:cNvPr>
          <p:cNvSpPr txBox="1"/>
          <p:nvPr/>
        </p:nvSpPr>
        <p:spPr>
          <a:xfrm>
            <a:off x="717884" y="2295547"/>
            <a:ext cx="3982453" cy="430054"/>
          </a:xfrm>
          <a:prstGeom prst="rect">
            <a:avLst/>
          </a:prstGeom>
          <a:noFill/>
        </p:spPr>
        <p:txBody>
          <a:bodyPr wrap="square" anchor="ctr">
            <a:spAutoFit/>
          </a:bodyPr>
          <a:lstStyle/>
          <a:p>
            <a:pPr marL="0" lvl="1" algn="ctr" defTabSz="800100">
              <a:lnSpc>
                <a:spcPct val="90000"/>
              </a:lnSpc>
              <a:spcBef>
                <a:spcPct val="0"/>
              </a:spcBef>
              <a:spcAft>
                <a:spcPct val="15000"/>
              </a:spcAft>
            </a:pPr>
            <a:r>
              <a:rPr kumimoji="1" lang="ja-JP" altLang="en-US" sz="2400" kern="1200" dirty="0">
                <a:highlight>
                  <a:srgbClr val="00FF00"/>
                </a:highlight>
                <a:latin typeface="UD デジタル 教科書体 NK-R" panose="02020400000000000000" pitchFamily="18" charset="-128"/>
                <a:ea typeface="UD デジタル 教科書体 NK-R" panose="02020400000000000000" pitchFamily="18" charset="-128"/>
              </a:rPr>
              <a:t>障害のある人と企業の橋渡し</a:t>
            </a:r>
          </a:p>
        </p:txBody>
      </p:sp>
      <p:sp>
        <p:nvSpPr>
          <p:cNvPr id="3" name="テキスト ボックス 2">
            <a:extLst>
              <a:ext uri="{FF2B5EF4-FFF2-40B4-BE49-F238E27FC236}">
                <a16:creationId xmlns:a16="http://schemas.microsoft.com/office/drawing/2014/main" id="{CD070E63-5E08-2A61-FB50-0CFFF23E5601}"/>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スライド№６</a:t>
            </a:r>
          </a:p>
        </p:txBody>
      </p:sp>
    </p:spTree>
    <p:extLst>
      <p:ext uri="{BB962C8B-B14F-4D97-AF65-F5344CB8AC3E}">
        <p14:creationId xmlns:p14="http://schemas.microsoft.com/office/powerpoint/2010/main" val="2357012770"/>
      </p:ext>
    </p:extLst>
  </p:cSld>
  <p:clrMapOvr>
    <a:masterClrMapping/>
  </p:clrMapOvr>
</p:sld>
</file>

<file path=ppt/theme/theme1.xml><?xml version="1.0" encoding="utf-8"?>
<a:theme xmlns:a="http://schemas.openxmlformats.org/drawingml/2006/main" name="透かしのデザイン テンプレート">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29443068_TF03460614" id="{4296DEC0-A094-420F-A0CB-2CAA5EB8F364}" vid="{605A75A8-4346-4E8C-928A-1CAB6D9B588E}"/>
    </a:ext>
  </a:extLst>
</a:theme>
</file>

<file path=ppt/theme/theme2.xml><?xml version="1.0" encoding="utf-8"?>
<a:theme xmlns:a="http://schemas.openxmlformats.org/drawingml/2006/main" name="Office テーマ">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2540</TotalTime>
  <Words>9941</Words>
  <Application>Microsoft Office PowerPoint</Application>
  <PresentationFormat>ワイド画面</PresentationFormat>
  <Paragraphs>751</Paragraphs>
  <Slides>25</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Meiryo UI</vt:lpstr>
      <vt:lpstr>UD デジタル 教科書体 NK-R</vt:lpstr>
      <vt:lpstr>Meiryo</vt:lpstr>
      <vt:lpstr>Meiryo</vt:lpstr>
      <vt:lpstr>Arial</vt:lpstr>
      <vt:lpstr>Century Gothic</vt:lpstr>
      <vt:lpstr>Times New Roman</vt:lpstr>
      <vt:lpstr>Wingdings</vt:lpstr>
      <vt:lpstr>透かしのデザイン テンプレート</vt:lpstr>
      <vt:lpstr>  【PG C-03】令和５年度サービス管理責任者指導者養成研修（就労支援コース）  「就労支援のプロセスと就労系サービスの役割」</vt:lpstr>
      <vt:lpstr>この時間の流れ</vt:lpstr>
      <vt:lpstr>就労支援のプロセス ①基本的スキーム　②関係機関の役割　③就労支援の課題</vt:lpstr>
      <vt:lpstr>アセスメントとは 個人因子と環境因子の相関性から理解する</vt:lpstr>
      <vt:lpstr>PowerPoint プレゼンテーション</vt:lpstr>
      <vt:lpstr>アセスメント①就労相談 面接相談を通じたアセスメント</vt:lpstr>
      <vt:lpstr>アセスメント②職業準備支援 作業場面での行動観察によるアセスメント</vt:lpstr>
      <vt:lpstr>職業紹介・マッチングとは ２つのアセスメント結果を適切につなげる</vt:lpstr>
      <vt:lpstr>職場適応支援（JC支援）とは 人と職場の双方向への丁寧な調整支援</vt:lpstr>
      <vt:lpstr>職場定着支援とは 予防的視点に立ったフォローアップ</vt:lpstr>
      <vt:lpstr>就労系サービスの現状 多様な働き方を支える仕組み</vt:lpstr>
      <vt:lpstr>就労系サービスの現状 障害者総合支援法における就労系障害福祉サービス</vt:lpstr>
      <vt:lpstr>就労系サービスの現状 就労移行支援事業について</vt:lpstr>
      <vt:lpstr>就労系サービスの現状 就労継続支援A型事業について</vt:lpstr>
      <vt:lpstr>就労系サービスの現状 就労継続支援A型事業について</vt:lpstr>
      <vt:lpstr>就労系サービスの現状 就労継続支援B型事業について</vt:lpstr>
      <vt:lpstr>就労系サービスの現状 就労継続支援事業所における賃金・工賃の状況</vt:lpstr>
      <vt:lpstr>就労系サービスの現状 就労定着支援事業について</vt:lpstr>
      <vt:lpstr>就労系サービスの現状 就労定着支援事業について</vt:lpstr>
      <vt:lpstr>就労系サービスの現状 参考資料様々な取り組み事例</vt:lpstr>
      <vt:lpstr>まとめ～課題と求められる役割とは 就労支援施策の対象となる障害者数</vt:lpstr>
      <vt:lpstr>まとめ～課題と求められる役割とは 一般就労への移行者数・移行率の推移（事業種別） </vt:lpstr>
      <vt:lpstr>まとめ～課題と求められる役割とは 障害福祉計画及び障害児福祉計画に係る成果目標及び活動指標について </vt:lpstr>
      <vt:lpstr>まとめ～課題と求められる役割とは 障害福祉計画及び障害児福祉計画に係る成果目標及び活動指標について </vt:lpstr>
      <vt:lpstr>まとめ～課題と求められる役割とは 様々な課題をどう捉えるのか！！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若尾 勝己</dc:creator>
  <cp:lastModifiedBy>佐藤 大作(satou-daisaku.h59)</cp:lastModifiedBy>
  <cp:revision>56</cp:revision>
  <cp:lastPrinted>2022-08-30T01:10:28Z</cp:lastPrinted>
  <dcterms:created xsi:type="dcterms:W3CDTF">2020-09-26T14:47:00Z</dcterms:created>
  <dcterms:modified xsi:type="dcterms:W3CDTF">2023-08-08T07:49:09Z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